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7010400" cy="92964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516" y="81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1"/>
            <a:ext cx="3038604" cy="465341"/>
          </a:xfrm>
          <a:prstGeom prst="rect">
            <a:avLst/>
          </a:prstGeom>
        </p:spPr>
        <p:txBody>
          <a:bodyPr vert="horz" lIns="91440" tIns="45720" rIns="91440" bIns="45720" rtlCol="0"/>
          <a:lstStyle>
            <a:lvl1pPr algn="l">
              <a:defRPr sz="1200"/>
            </a:lvl1pPr>
          </a:lstStyle>
          <a:p>
            <a:endParaRPr lang="es-CO"/>
          </a:p>
        </p:txBody>
      </p:sp>
      <p:sp>
        <p:nvSpPr>
          <p:cNvPr id="3" name="2 Marcador de fecha"/>
          <p:cNvSpPr>
            <a:spLocks noGrp="1"/>
          </p:cNvSpPr>
          <p:nvPr>
            <p:ph type="dt" idx="1"/>
          </p:nvPr>
        </p:nvSpPr>
        <p:spPr>
          <a:xfrm>
            <a:off x="3970159" y="1"/>
            <a:ext cx="3038604" cy="465341"/>
          </a:xfrm>
          <a:prstGeom prst="rect">
            <a:avLst/>
          </a:prstGeom>
        </p:spPr>
        <p:txBody>
          <a:bodyPr vert="horz" lIns="91440" tIns="45720" rIns="91440" bIns="45720" rtlCol="0"/>
          <a:lstStyle>
            <a:lvl1pPr algn="r">
              <a:defRPr sz="1200"/>
            </a:lvl1pPr>
          </a:lstStyle>
          <a:p>
            <a:fld id="{E13AF5EA-17C5-43F4-ABA4-DBEFD3AE33E0}" type="datetimeFigureOut">
              <a:rPr lang="es-CO" smtClean="0"/>
              <a:t>9/12/2025</a:t>
            </a:fld>
            <a:endParaRPr lang="es-CO"/>
          </a:p>
        </p:txBody>
      </p:sp>
      <p:sp>
        <p:nvSpPr>
          <p:cNvPr id="4" name="3 Marcador de imagen de diapositiva"/>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s-CO"/>
          </a:p>
        </p:txBody>
      </p:sp>
      <p:sp>
        <p:nvSpPr>
          <p:cNvPr id="5" name="4 Marcador de notas"/>
          <p:cNvSpPr>
            <a:spLocks noGrp="1"/>
          </p:cNvSpPr>
          <p:nvPr>
            <p:ph type="body" sz="quarter" idx="3"/>
          </p:nvPr>
        </p:nvSpPr>
        <p:spPr>
          <a:xfrm>
            <a:off x="700714" y="4415531"/>
            <a:ext cx="5608975" cy="4183603"/>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6" name="5 Marcador de pie de página"/>
          <p:cNvSpPr>
            <a:spLocks noGrp="1"/>
          </p:cNvSpPr>
          <p:nvPr>
            <p:ph type="ftr" sz="quarter" idx="4"/>
          </p:nvPr>
        </p:nvSpPr>
        <p:spPr>
          <a:xfrm>
            <a:off x="0" y="8829573"/>
            <a:ext cx="3038604" cy="465340"/>
          </a:xfrm>
          <a:prstGeom prst="rect">
            <a:avLst/>
          </a:prstGeom>
        </p:spPr>
        <p:txBody>
          <a:bodyPr vert="horz" lIns="91440" tIns="45720" rIns="91440" bIns="45720" rtlCol="0" anchor="b"/>
          <a:lstStyle>
            <a:lvl1pPr algn="l">
              <a:defRPr sz="1200"/>
            </a:lvl1pPr>
          </a:lstStyle>
          <a:p>
            <a:endParaRPr lang="es-CO"/>
          </a:p>
        </p:txBody>
      </p:sp>
      <p:sp>
        <p:nvSpPr>
          <p:cNvPr id="7" name="6 Marcador de número de diapositiva"/>
          <p:cNvSpPr>
            <a:spLocks noGrp="1"/>
          </p:cNvSpPr>
          <p:nvPr>
            <p:ph type="sldNum" sz="quarter" idx="5"/>
          </p:nvPr>
        </p:nvSpPr>
        <p:spPr>
          <a:xfrm>
            <a:off x="3970159" y="8829573"/>
            <a:ext cx="3038604" cy="465340"/>
          </a:xfrm>
          <a:prstGeom prst="rect">
            <a:avLst/>
          </a:prstGeom>
        </p:spPr>
        <p:txBody>
          <a:bodyPr vert="horz" lIns="91440" tIns="45720" rIns="91440" bIns="45720" rtlCol="0" anchor="b"/>
          <a:lstStyle>
            <a:lvl1pPr algn="r">
              <a:defRPr sz="1200"/>
            </a:lvl1pPr>
          </a:lstStyle>
          <a:p>
            <a:fld id="{A05392D8-43F6-4B4C-891B-D47F16FF204B}" type="slidenum">
              <a:rPr lang="es-CO" smtClean="0"/>
              <a:t>‹Nº›</a:t>
            </a:fld>
            <a:endParaRPr lang="es-CO"/>
          </a:p>
        </p:txBody>
      </p:sp>
    </p:spTree>
    <p:extLst>
      <p:ext uri="{BB962C8B-B14F-4D97-AF65-F5344CB8AC3E}">
        <p14:creationId xmlns:p14="http://schemas.microsoft.com/office/powerpoint/2010/main" val="37436583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724604E6-6C2C-40D1-99EA-158B8965845E}" type="datetimeFigureOut">
              <a:rPr lang="es-ES" smtClean="0"/>
              <a:pPr/>
              <a:t>09/12/2025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97C804BF-47A8-45FA-8DB5-5E5B14AD1682}"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24604E6-6C2C-40D1-99EA-158B8965845E}" type="datetimeFigureOut">
              <a:rPr lang="es-ES" smtClean="0"/>
              <a:pPr/>
              <a:t>09/12/2025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97C804BF-47A8-45FA-8DB5-5E5B14AD1682}"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24604E6-6C2C-40D1-99EA-158B8965845E}" type="datetimeFigureOut">
              <a:rPr lang="es-ES" smtClean="0"/>
              <a:pPr/>
              <a:t>09/12/2025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97C804BF-47A8-45FA-8DB5-5E5B14AD1682}"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24604E6-6C2C-40D1-99EA-158B8965845E}" type="datetimeFigureOut">
              <a:rPr lang="es-ES" smtClean="0"/>
              <a:pPr/>
              <a:t>09/12/2025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97C804BF-47A8-45FA-8DB5-5E5B14AD1682}"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724604E6-6C2C-40D1-99EA-158B8965845E}" type="datetimeFigureOut">
              <a:rPr lang="es-ES" smtClean="0"/>
              <a:pPr/>
              <a:t>09/12/2025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97C804BF-47A8-45FA-8DB5-5E5B14AD1682}"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724604E6-6C2C-40D1-99EA-158B8965845E}" type="datetimeFigureOut">
              <a:rPr lang="es-ES" smtClean="0"/>
              <a:pPr/>
              <a:t>09/12/2025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97C804BF-47A8-45FA-8DB5-5E5B14AD1682}"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724604E6-6C2C-40D1-99EA-158B8965845E}" type="datetimeFigureOut">
              <a:rPr lang="es-ES" smtClean="0"/>
              <a:pPr/>
              <a:t>09/12/2025</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97C804BF-47A8-45FA-8DB5-5E5B14AD1682}"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724604E6-6C2C-40D1-99EA-158B8965845E}" type="datetimeFigureOut">
              <a:rPr lang="es-ES" smtClean="0"/>
              <a:pPr/>
              <a:t>09/12/2025</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97C804BF-47A8-45FA-8DB5-5E5B14AD1682}"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724604E6-6C2C-40D1-99EA-158B8965845E}" type="datetimeFigureOut">
              <a:rPr lang="es-ES" smtClean="0"/>
              <a:pPr/>
              <a:t>09/12/2025</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97C804BF-47A8-45FA-8DB5-5E5B14AD1682}"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24604E6-6C2C-40D1-99EA-158B8965845E}" type="datetimeFigureOut">
              <a:rPr lang="es-ES" smtClean="0"/>
              <a:pPr/>
              <a:t>09/12/2025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97C804BF-47A8-45FA-8DB5-5E5B14AD1682}"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24604E6-6C2C-40D1-99EA-158B8965845E}" type="datetimeFigureOut">
              <a:rPr lang="es-ES" smtClean="0"/>
              <a:pPr/>
              <a:t>09/12/2025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97C804BF-47A8-45FA-8DB5-5E5B14AD1682}"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4604E6-6C2C-40D1-99EA-158B8965845E}" type="datetimeFigureOut">
              <a:rPr lang="es-ES" smtClean="0"/>
              <a:pPr/>
              <a:t>09/12/2025</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C804BF-47A8-45FA-8DB5-5E5B14AD1682}"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31 Imagen"/>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511" y="13443"/>
            <a:ext cx="8639999" cy="6480000"/>
          </a:xfrm>
          <a:prstGeom prst="rect">
            <a:avLst/>
          </a:prstGeom>
        </p:spPr>
      </p:pic>
      <p:pic>
        <p:nvPicPr>
          <p:cNvPr id="5" name="4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7152" y="1084467"/>
            <a:ext cx="1328749" cy="1351917"/>
          </a:xfrm>
          <a:prstGeom prst="rect">
            <a:avLst/>
          </a:prstGeom>
        </p:spPr>
      </p:pic>
      <p:pic>
        <p:nvPicPr>
          <p:cNvPr id="6" name="5 Imagen" descr="escudo_colombia.png"/>
          <p:cNvPicPr>
            <a:picLocks noChangeAspect="1"/>
          </p:cNvPicPr>
          <p:nvPr/>
        </p:nvPicPr>
        <p:blipFill>
          <a:blip r:embed="rId4"/>
          <a:stretch>
            <a:fillRect/>
          </a:stretch>
        </p:blipFill>
        <p:spPr>
          <a:xfrm>
            <a:off x="7432944" y="1088041"/>
            <a:ext cx="1224137" cy="1440122"/>
          </a:xfrm>
          <a:prstGeom prst="rect">
            <a:avLst/>
          </a:prstGeom>
        </p:spPr>
      </p:pic>
      <p:sp>
        <p:nvSpPr>
          <p:cNvPr id="16" name="977 Cuadro de texto"/>
          <p:cNvSpPr txBox="1">
            <a:spLocks noChangeArrowheads="1"/>
          </p:cNvSpPr>
          <p:nvPr/>
        </p:nvSpPr>
        <p:spPr bwMode="auto">
          <a:xfrm>
            <a:off x="251520" y="2551989"/>
            <a:ext cx="8657635" cy="642216"/>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s-CO" sz="4000" b="1" i="0" u="none" strike="noStrike" cap="none" normalizeH="0" baseline="0" dirty="0" smtClean="0">
                <a:ln>
                  <a:noFill/>
                </a:ln>
                <a:effectLst/>
                <a:latin typeface="Monotype Corsiva" pitchFamily="66" charset="0"/>
                <a:cs typeface="Arial" pitchFamily="34" charset="0"/>
              </a:rPr>
              <a:t>Reconocimiento Especial a:</a:t>
            </a:r>
            <a:endParaRPr kumimoji="0" lang="es-CO" sz="1400" b="0" i="0" u="none" strike="noStrike" cap="none" normalizeH="0" baseline="0" dirty="0" smtClean="0">
              <a:ln>
                <a:noFill/>
              </a:ln>
              <a:effectLst/>
              <a:latin typeface="Monotype Corsiva" pitchFamily="66" charset="0"/>
              <a:cs typeface="Arial" pitchFamily="34" charset="0"/>
            </a:endParaRPr>
          </a:p>
        </p:txBody>
      </p:sp>
      <p:sp>
        <p:nvSpPr>
          <p:cNvPr id="17" name="936 Cuadro de texto"/>
          <p:cNvSpPr txBox="1">
            <a:spLocks noChangeArrowheads="1"/>
          </p:cNvSpPr>
          <p:nvPr/>
        </p:nvSpPr>
        <p:spPr bwMode="auto">
          <a:xfrm>
            <a:off x="179511" y="3194205"/>
            <a:ext cx="8801651" cy="439326"/>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es-CO" sz="2800" b="1" i="1" dirty="0">
                <a:latin typeface="Georgia" pitchFamily="18" charset="0"/>
              </a:rPr>
              <a:t>ALEJANDRO RIOS BONILLA</a:t>
            </a:r>
            <a:endParaRPr kumimoji="0" lang="es-CO" sz="2400" b="1" i="1" u="none" strike="noStrike" cap="none" normalizeH="0" dirty="0" smtClean="0">
              <a:ln>
                <a:noFill/>
              </a:ln>
              <a:effectLst/>
              <a:latin typeface="Georgia" pitchFamily="18" charset="0"/>
              <a:cs typeface="Arial" pitchFamily="34" charset="0"/>
            </a:endParaRPr>
          </a:p>
        </p:txBody>
      </p:sp>
      <p:sp>
        <p:nvSpPr>
          <p:cNvPr id="31" name="Text Box 3"/>
          <p:cNvSpPr txBox="1">
            <a:spLocks noChangeArrowheads="1"/>
          </p:cNvSpPr>
          <p:nvPr/>
        </p:nvSpPr>
        <p:spPr bwMode="auto">
          <a:xfrm>
            <a:off x="179511" y="4491536"/>
            <a:ext cx="8801651" cy="36671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lang="es-CO" sz="1100" dirty="0" smtClean="0">
                <a:latin typeface="Arial Narrow" pitchFamily="34" charset="0"/>
                <a:cs typeface="Arial" pitchFamily="34" charset="0"/>
              </a:rPr>
              <a:t>27 de noviembre de 2025</a:t>
            </a:r>
            <a:r>
              <a:rPr kumimoji="0" lang="es-CO" sz="2000" b="0" i="0" u="none" strike="noStrike" cap="none" normalizeH="0" baseline="0" dirty="0" smtClean="0">
                <a:ln>
                  <a:noFill/>
                </a:ln>
                <a:effectLst/>
                <a:latin typeface="Arial Narrow" pitchFamily="34" charset="0"/>
                <a:cs typeface="Arial" pitchFamily="34" charset="0"/>
              </a:rPr>
              <a:t> </a:t>
            </a:r>
            <a:endParaRPr kumimoji="0" lang="es-CO" sz="1800" b="0" i="0" u="none" strike="noStrike" cap="none" normalizeH="0" baseline="0" dirty="0" smtClean="0">
              <a:ln>
                <a:noFill/>
              </a:ln>
              <a:effectLst/>
              <a:latin typeface="Arial" pitchFamily="34" charset="0"/>
              <a:cs typeface="Arial" pitchFamily="34" charset="0"/>
            </a:endParaRPr>
          </a:p>
        </p:txBody>
      </p:sp>
      <p:sp>
        <p:nvSpPr>
          <p:cNvPr id="23" name="932 Cuadro de texto"/>
          <p:cNvSpPr txBox="1">
            <a:spLocks noChangeArrowheads="1"/>
          </p:cNvSpPr>
          <p:nvPr/>
        </p:nvSpPr>
        <p:spPr bwMode="auto">
          <a:xfrm>
            <a:off x="435545" y="3933056"/>
            <a:ext cx="8312919" cy="705555"/>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600"/>
              </a:spcAft>
            </a:pPr>
            <a:r>
              <a:rPr lang="es-CO" sz="1400" dirty="0">
                <a:latin typeface="Monotype Corsiva" pitchFamily="66" charset="0"/>
              </a:rPr>
              <a:t>Por el desarrollo de actividades científicas es fundamental para despertar la curiosidad de los estudiantes y promover un aprendizaje práctico. Estas experiencias no solo fortalecen sus habilidades científicas, sino que también los inspiran a continuar sus estudios en las áreas de STEM.</a:t>
            </a:r>
            <a:endParaRPr kumimoji="0" lang="es-CO" sz="2000" b="0" i="0" u="none" strike="noStrike" cap="none" normalizeH="0" baseline="0" dirty="0" smtClean="0">
              <a:ln>
                <a:noFill/>
              </a:ln>
              <a:effectLst/>
              <a:latin typeface="Monotype Corsiva" pitchFamily="66" charset="0"/>
              <a:cs typeface="Arial" pitchFamily="34" charset="0"/>
            </a:endParaRPr>
          </a:p>
        </p:txBody>
      </p:sp>
      <p:sp>
        <p:nvSpPr>
          <p:cNvPr id="13" name="930 Cuadro de texto"/>
          <p:cNvSpPr txBox="1">
            <a:spLocks noChangeArrowheads="1"/>
          </p:cNvSpPr>
          <p:nvPr/>
        </p:nvSpPr>
        <p:spPr bwMode="auto">
          <a:xfrm>
            <a:off x="1729490" y="671382"/>
            <a:ext cx="6000792" cy="43427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s-CO" sz="2200" b="1" i="0" u="none" strike="noStrike" cap="none" normalizeH="0" baseline="0" dirty="0" smtClean="0">
                <a:ln>
                  <a:noFill/>
                </a:ln>
                <a:effectLst/>
                <a:latin typeface="Lucida Calligraphy" pitchFamily="66" charset="0"/>
                <a:cs typeface="Arial" pitchFamily="34" charset="0"/>
              </a:rPr>
              <a:t>El Consejo Directivo</a:t>
            </a:r>
            <a:endParaRPr kumimoji="0" lang="es-CO" sz="1800" b="0" i="0" u="none" strike="noStrike" cap="none" normalizeH="0" baseline="0" dirty="0" smtClean="0">
              <a:ln>
                <a:noFill/>
              </a:ln>
              <a:effectLst/>
              <a:latin typeface="Arial" pitchFamily="34" charset="0"/>
              <a:cs typeface="Arial" pitchFamily="34" charset="0"/>
            </a:endParaRPr>
          </a:p>
        </p:txBody>
      </p:sp>
      <p:sp>
        <p:nvSpPr>
          <p:cNvPr id="14" name="931 Cuadro de texto"/>
          <p:cNvSpPr txBox="1">
            <a:spLocks noChangeArrowheads="1"/>
          </p:cNvSpPr>
          <p:nvPr/>
        </p:nvSpPr>
        <p:spPr bwMode="auto">
          <a:xfrm>
            <a:off x="1663768" y="2154675"/>
            <a:ext cx="6000792" cy="35897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algn="ctr"/>
            <a:r>
              <a:rPr lang="es-ES" sz="2000" dirty="0" smtClean="0">
                <a:latin typeface="Lucida Calligraphy" pitchFamily="66" charset="0"/>
              </a:rPr>
              <a:t>Otorga</a:t>
            </a:r>
            <a:endParaRPr lang="es-CO" sz="2000" dirty="0" smtClean="0">
              <a:latin typeface="Lucida Calligraphy" pitchFamily="66"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CO" sz="2000" b="0" i="0" u="none" strike="noStrike" cap="none" normalizeH="0" baseline="0" dirty="0" smtClean="0">
              <a:ln>
                <a:noFill/>
              </a:ln>
              <a:solidFill>
                <a:schemeClr val="tx1"/>
              </a:solidFill>
              <a:effectLst/>
              <a:latin typeface="Lucida Calligraphy" pitchFamily="66" charset="0"/>
              <a:cs typeface="Arial" pitchFamily="34" charset="0"/>
            </a:endParaRPr>
          </a:p>
        </p:txBody>
      </p:sp>
      <p:sp>
        <p:nvSpPr>
          <p:cNvPr id="15" name="932 Cuadro de texto"/>
          <p:cNvSpPr txBox="1">
            <a:spLocks noChangeArrowheads="1"/>
          </p:cNvSpPr>
          <p:nvPr/>
        </p:nvSpPr>
        <p:spPr bwMode="auto">
          <a:xfrm>
            <a:off x="3148563" y="1763116"/>
            <a:ext cx="2989749" cy="347522"/>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s-CO" sz="1200" b="0" i="0" u="none" strike="noStrike" cap="none" normalizeH="0" baseline="0" dirty="0" smtClean="0">
                <a:ln>
                  <a:noFill/>
                </a:ln>
                <a:effectLst/>
                <a:latin typeface="Lucida Calligraphy" pitchFamily="66" charset="0"/>
                <a:cs typeface="Arial" pitchFamily="34" charset="0"/>
              </a:rPr>
              <a:t>San Vicente del Caguán - Caquetá</a:t>
            </a:r>
            <a:endParaRPr kumimoji="0" lang="es-CO" sz="1800" b="0" i="0" u="none" strike="noStrike" cap="none" normalizeH="0" baseline="0" dirty="0" smtClean="0">
              <a:ln>
                <a:noFill/>
              </a:ln>
              <a:effectLst/>
              <a:latin typeface="Arial" pitchFamily="34" charset="0"/>
              <a:cs typeface="Arial" pitchFamily="34" charset="0"/>
            </a:endParaRPr>
          </a:p>
        </p:txBody>
      </p:sp>
      <p:sp>
        <p:nvSpPr>
          <p:cNvPr id="25" name="930 Cuadro de texto"/>
          <p:cNvSpPr txBox="1">
            <a:spLocks noChangeArrowheads="1"/>
          </p:cNvSpPr>
          <p:nvPr/>
        </p:nvSpPr>
        <p:spPr bwMode="auto">
          <a:xfrm>
            <a:off x="1643042" y="1020268"/>
            <a:ext cx="6000792" cy="43427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lang="es-CO" sz="2200" b="1" dirty="0">
                <a:latin typeface="Lucida Calligraphy" pitchFamily="66" charset="0"/>
                <a:cs typeface="Arial" pitchFamily="34" charset="0"/>
              </a:rPr>
              <a:t>d</a:t>
            </a:r>
            <a:r>
              <a:rPr kumimoji="0" lang="es-CO" sz="2200" b="1" i="0" u="none" strike="noStrike" cap="none" normalizeH="0" dirty="0" smtClean="0">
                <a:ln>
                  <a:noFill/>
                </a:ln>
                <a:effectLst/>
                <a:latin typeface="Lucida Calligraphy" pitchFamily="66" charset="0"/>
                <a:cs typeface="Arial" pitchFamily="34" charset="0"/>
              </a:rPr>
              <a:t>e la Institución Educativa</a:t>
            </a:r>
            <a:endParaRPr kumimoji="0" lang="es-CO" sz="2200" b="0" i="0" u="none" strike="noStrike" cap="none" normalizeH="0" dirty="0" smtClean="0">
              <a:ln>
                <a:noFill/>
              </a:ln>
              <a:effectLst/>
              <a:latin typeface="Arial" pitchFamily="34" charset="0"/>
              <a:cs typeface="Arial" pitchFamily="34" charset="0"/>
            </a:endParaRPr>
          </a:p>
        </p:txBody>
      </p:sp>
      <p:sp>
        <p:nvSpPr>
          <p:cNvPr id="26" name="931 Cuadro de texto"/>
          <p:cNvSpPr txBox="1">
            <a:spLocks noChangeArrowheads="1"/>
          </p:cNvSpPr>
          <p:nvPr/>
        </p:nvSpPr>
        <p:spPr bwMode="auto">
          <a:xfrm>
            <a:off x="1711948" y="1326468"/>
            <a:ext cx="6000792" cy="433957"/>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algn="ctr"/>
            <a:r>
              <a:rPr lang="es-CO" sz="2200" b="1" dirty="0" smtClean="0">
                <a:latin typeface="Lucida Calligraphy" pitchFamily="66" charset="0"/>
              </a:rPr>
              <a:t>San Juan del Losada</a:t>
            </a:r>
            <a:endParaRPr lang="es-CO" sz="2200" dirty="0" smtClean="0">
              <a:latin typeface="Lucida Calligraphy" pitchFamily="66"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CO" sz="2000" b="0" i="0" u="none" strike="noStrike" cap="none" normalizeH="0" baseline="0" dirty="0" smtClean="0">
              <a:ln>
                <a:noFill/>
              </a:ln>
              <a:solidFill>
                <a:schemeClr val="tx1"/>
              </a:solidFill>
              <a:effectLst/>
              <a:latin typeface="Lucida Calligraphy" pitchFamily="66" charset="0"/>
              <a:cs typeface="Arial" pitchFamily="34" charset="0"/>
            </a:endParaRPr>
          </a:p>
        </p:txBody>
      </p:sp>
      <p:sp>
        <p:nvSpPr>
          <p:cNvPr id="27" name="931 Cuadro de texto"/>
          <p:cNvSpPr txBox="1">
            <a:spLocks noChangeArrowheads="1"/>
          </p:cNvSpPr>
          <p:nvPr/>
        </p:nvSpPr>
        <p:spPr bwMode="auto">
          <a:xfrm>
            <a:off x="179511" y="3646016"/>
            <a:ext cx="8801651" cy="35897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algn="ctr"/>
            <a:r>
              <a:rPr lang="es-ES" sz="1200" dirty="0" smtClean="0">
                <a:latin typeface="Lucida Calligraphy" pitchFamily="66" charset="0"/>
              </a:rPr>
              <a:t>C.C. </a:t>
            </a:r>
            <a:r>
              <a:rPr lang="es-CO" sz="1200" dirty="0" smtClean="0">
                <a:latin typeface="Lucida Calligraphy" pitchFamily="66" charset="0"/>
              </a:rPr>
              <a:t>1.117.510.380</a:t>
            </a:r>
            <a:endParaRPr kumimoji="0" lang="es-CO" sz="2000" b="0" i="0" u="none" strike="noStrike" cap="none" normalizeH="0" baseline="0" dirty="0" smtClean="0">
              <a:ln>
                <a:noFill/>
              </a:ln>
              <a:solidFill>
                <a:schemeClr val="tx1"/>
              </a:solidFill>
              <a:effectLst/>
              <a:latin typeface="Lucida Calligraphy" pitchFamily="66" charset="0"/>
              <a:cs typeface="Arial" pitchFamily="34" charset="0"/>
            </a:endParaRPr>
          </a:p>
        </p:txBody>
      </p:sp>
      <p:grpSp>
        <p:nvGrpSpPr>
          <p:cNvPr id="3" name="2 Grupo"/>
          <p:cNvGrpSpPr/>
          <p:nvPr/>
        </p:nvGrpSpPr>
        <p:grpSpPr>
          <a:xfrm>
            <a:off x="2051720" y="5368748"/>
            <a:ext cx="6027420" cy="735941"/>
            <a:chOff x="2329658" y="5368748"/>
            <a:chExt cx="5749482" cy="735941"/>
          </a:xfrm>
        </p:grpSpPr>
        <p:sp>
          <p:nvSpPr>
            <p:cNvPr id="18" name="17 Rectángulo"/>
            <p:cNvSpPr/>
            <p:nvPr/>
          </p:nvSpPr>
          <p:spPr>
            <a:xfrm>
              <a:off x="2392616" y="5368748"/>
              <a:ext cx="2442335" cy="400110"/>
            </a:xfrm>
            <a:prstGeom prst="rect">
              <a:avLst/>
            </a:prstGeom>
          </p:spPr>
          <p:txBody>
            <a:bodyPr wrap="square">
              <a:spAutoFit/>
            </a:bodyPr>
            <a:lstStyle/>
            <a:p>
              <a:pPr algn="ctr"/>
              <a:r>
                <a:rPr lang="es-ES" sz="2000" dirty="0">
                  <a:latin typeface="Brush Script MT" pitchFamily="66" charset="0"/>
                  <a:ea typeface="Ebrima" pitchFamily="2" charset="0"/>
                  <a:cs typeface="Ebrima" pitchFamily="2" charset="0"/>
                </a:rPr>
                <a:t>Mg. Darío Murcia Lozada</a:t>
              </a:r>
              <a:endParaRPr lang="es-CO" sz="2000" dirty="0">
                <a:latin typeface="Brush Script MT" pitchFamily="66" charset="0"/>
                <a:ea typeface="Ebrima" pitchFamily="2" charset="0"/>
                <a:cs typeface="Ebrima" pitchFamily="2" charset="0"/>
              </a:endParaRPr>
            </a:p>
          </p:txBody>
        </p:sp>
        <p:sp>
          <p:nvSpPr>
            <p:cNvPr id="19" name="18 Rectángulo"/>
            <p:cNvSpPr/>
            <p:nvPr/>
          </p:nvSpPr>
          <p:spPr>
            <a:xfrm>
              <a:off x="2498671" y="5656780"/>
              <a:ext cx="2262300" cy="261610"/>
            </a:xfrm>
            <a:prstGeom prst="rect">
              <a:avLst/>
            </a:prstGeom>
          </p:spPr>
          <p:txBody>
            <a:bodyPr wrap="square">
              <a:spAutoFit/>
            </a:bodyPr>
            <a:lstStyle/>
            <a:p>
              <a:pPr algn="ctr"/>
              <a:r>
                <a:rPr lang="es-ES" sz="1100" dirty="0" smtClean="0">
                  <a:latin typeface="Arial Narrow" pitchFamily="34" charset="0"/>
                </a:rPr>
                <a:t>C.C. </a:t>
              </a:r>
              <a:r>
                <a:rPr lang="es-CO" sz="1100" dirty="0">
                  <a:latin typeface="Arial Narrow" pitchFamily="34" charset="0"/>
                </a:rPr>
                <a:t>17.659.231  Florencia - </a:t>
              </a:r>
              <a:r>
                <a:rPr lang="es-CO" sz="1100" dirty="0" smtClean="0">
                  <a:latin typeface="Arial Narrow" pitchFamily="34" charset="0"/>
                </a:rPr>
                <a:t>Caquetá</a:t>
              </a:r>
              <a:endParaRPr lang="es-CO" sz="1100" dirty="0">
                <a:latin typeface="Arial Narrow" pitchFamily="34" charset="0"/>
              </a:endParaRPr>
            </a:p>
          </p:txBody>
        </p:sp>
        <p:sp>
          <p:nvSpPr>
            <p:cNvPr id="20" name="19 Rectángulo"/>
            <p:cNvSpPr/>
            <p:nvPr/>
          </p:nvSpPr>
          <p:spPr>
            <a:xfrm>
              <a:off x="2498670" y="5843079"/>
              <a:ext cx="2262301" cy="261610"/>
            </a:xfrm>
            <a:prstGeom prst="rect">
              <a:avLst/>
            </a:prstGeom>
          </p:spPr>
          <p:txBody>
            <a:bodyPr wrap="square">
              <a:spAutoFit/>
            </a:bodyPr>
            <a:lstStyle/>
            <a:p>
              <a:pPr algn="ctr"/>
              <a:r>
                <a:rPr lang="es-ES" sz="1100" dirty="0" smtClean="0">
                  <a:solidFill>
                    <a:srgbClr val="000066"/>
                  </a:solidFill>
                  <a:latin typeface="Arial Narrow" pitchFamily="34" charset="0"/>
                </a:rPr>
                <a:t>Rector</a:t>
              </a:r>
              <a:endParaRPr lang="es-CO" sz="1100" dirty="0">
                <a:solidFill>
                  <a:srgbClr val="000066"/>
                </a:solidFill>
                <a:latin typeface="Arial Narrow" pitchFamily="34" charset="0"/>
              </a:endParaRPr>
            </a:p>
          </p:txBody>
        </p:sp>
        <p:sp>
          <p:nvSpPr>
            <p:cNvPr id="21" name="884 Conector recto"/>
            <p:cNvSpPr>
              <a:spLocks noChangeShapeType="1"/>
            </p:cNvSpPr>
            <p:nvPr/>
          </p:nvSpPr>
          <p:spPr bwMode="auto">
            <a:xfrm>
              <a:off x="2329658" y="5368748"/>
              <a:ext cx="2600325"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sp>
          <p:nvSpPr>
            <p:cNvPr id="24" name="23 Rectángulo"/>
            <p:cNvSpPr/>
            <p:nvPr/>
          </p:nvSpPr>
          <p:spPr>
            <a:xfrm>
              <a:off x="5198820" y="5368748"/>
              <a:ext cx="2880320" cy="400110"/>
            </a:xfrm>
            <a:prstGeom prst="rect">
              <a:avLst/>
            </a:prstGeom>
          </p:spPr>
          <p:txBody>
            <a:bodyPr wrap="square">
              <a:spAutoFit/>
            </a:bodyPr>
            <a:lstStyle/>
            <a:p>
              <a:pPr algn="ctr"/>
              <a:r>
                <a:rPr lang="es-ES" sz="2000" dirty="0" smtClean="0">
                  <a:latin typeface="Brush Script MT" pitchFamily="66" charset="0"/>
                  <a:ea typeface="Ebrima" pitchFamily="2" charset="0"/>
                  <a:cs typeface="Ebrima" pitchFamily="2" charset="0"/>
                </a:rPr>
                <a:t>Clara Inés Ortiz Castillo</a:t>
              </a:r>
              <a:endParaRPr lang="es-CO" sz="2000" dirty="0">
                <a:latin typeface="Brush Script MT" pitchFamily="66" charset="0"/>
                <a:ea typeface="Ebrima" pitchFamily="2" charset="0"/>
                <a:cs typeface="Ebrima" pitchFamily="2" charset="0"/>
              </a:endParaRPr>
            </a:p>
          </p:txBody>
        </p:sp>
        <p:sp>
          <p:nvSpPr>
            <p:cNvPr id="28" name="27 Rectángulo"/>
            <p:cNvSpPr/>
            <p:nvPr/>
          </p:nvSpPr>
          <p:spPr>
            <a:xfrm>
              <a:off x="5507830" y="5656780"/>
              <a:ext cx="2262300" cy="261610"/>
            </a:xfrm>
            <a:prstGeom prst="rect">
              <a:avLst/>
            </a:prstGeom>
          </p:spPr>
          <p:txBody>
            <a:bodyPr wrap="square">
              <a:spAutoFit/>
            </a:bodyPr>
            <a:lstStyle/>
            <a:p>
              <a:pPr algn="ctr"/>
              <a:r>
                <a:rPr lang="es-ES" sz="1100" dirty="0" smtClean="0">
                  <a:latin typeface="Arial Narrow" pitchFamily="34" charset="0"/>
                </a:rPr>
                <a:t>C.C. 26.560.350 Rivera - Huila</a:t>
              </a:r>
              <a:endParaRPr lang="es-CO" sz="1100" dirty="0">
                <a:latin typeface="Arial Narrow" pitchFamily="34" charset="0"/>
              </a:endParaRPr>
            </a:p>
          </p:txBody>
        </p:sp>
        <p:sp>
          <p:nvSpPr>
            <p:cNvPr id="29" name="28 Rectángulo"/>
            <p:cNvSpPr/>
            <p:nvPr/>
          </p:nvSpPr>
          <p:spPr>
            <a:xfrm>
              <a:off x="5507829" y="5843079"/>
              <a:ext cx="2262301" cy="261610"/>
            </a:xfrm>
            <a:prstGeom prst="rect">
              <a:avLst/>
            </a:prstGeom>
          </p:spPr>
          <p:txBody>
            <a:bodyPr wrap="square">
              <a:spAutoFit/>
            </a:bodyPr>
            <a:lstStyle/>
            <a:p>
              <a:pPr algn="ctr"/>
              <a:r>
                <a:rPr lang="es-ES" sz="1100" dirty="0" smtClean="0">
                  <a:latin typeface="Arial Narrow" pitchFamily="34" charset="0"/>
                </a:rPr>
                <a:t>Secretaria</a:t>
              </a:r>
              <a:endParaRPr lang="es-CO" sz="1100" dirty="0">
                <a:latin typeface="Arial Narrow" pitchFamily="34" charset="0"/>
              </a:endParaRPr>
            </a:p>
          </p:txBody>
        </p:sp>
        <p:sp>
          <p:nvSpPr>
            <p:cNvPr id="30" name="884 Conector recto"/>
            <p:cNvSpPr>
              <a:spLocks noChangeShapeType="1"/>
            </p:cNvSpPr>
            <p:nvPr/>
          </p:nvSpPr>
          <p:spPr bwMode="auto">
            <a:xfrm>
              <a:off x="5338817" y="5368748"/>
              <a:ext cx="2740323"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31 Imagen"/>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3999" cy="6858000"/>
          </a:xfrm>
          <a:prstGeom prst="rect">
            <a:avLst/>
          </a:prstGeom>
        </p:spPr>
      </p:pic>
      <p:pic>
        <p:nvPicPr>
          <p:cNvPr id="5" name="4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7152" y="1084467"/>
            <a:ext cx="1328749" cy="1351917"/>
          </a:xfrm>
          <a:prstGeom prst="rect">
            <a:avLst/>
          </a:prstGeom>
        </p:spPr>
      </p:pic>
      <p:pic>
        <p:nvPicPr>
          <p:cNvPr id="6" name="5 Imagen" descr="escudo_colombia.png"/>
          <p:cNvPicPr>
            <a:picLocks noChangeAspect="1"/>
          </p:cNvPicPr>
          <p:nvPr/>
        </p:nvPicPr>
        <p:blipFill>
          <a:blip r:embed="rId4"/>
          <a:stretch>
            <a:fillRect/>
          </a:stretch>
        </p:blipFill>
        <p:spPr>
          <a:xfrm>
            <a:off x="7432944" y="1088041"/>
            <a:ext cx="1224137" cy="1440122"/>
          </a:xfrm>
          <a:prstGeom prst="rect">
            <a:avLst/>
          </a:prstGeom>
        </p:spPr>
      </p:pic>
      <p:sp>
        <p:nvSpPr>
          <p:cNvPr id="16" name="977 Cuadro de texto"/>
          <p:cNvSpPr txBox="1">
            <a:spLocks noChangeArrowheads="1"/>
          </p:cNvSpPr>
          <p:nvPr/>
        </p:nvSpPr>
        <p:spPr bwMode="auto">
          <a:xfrm>
            <a:off x="251520" y="2347458"/>
            <a:ext cx="8657635" cy="642216"/>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s-CO" sz="4000" b="1" i="0" u="none" strike="noStrike" cap="none" normalizeH="0" baseline="0" dirty="0" smtClean="0">
                <a:ln>
                  <a:noFill/>
                </a:ln>
                <a:effectLst/>
                <a:latin typeface="Monotype Corsiva" pitchFamily="66" charset="0"/>
                <a:cs typeface="Arial" pitchFamily="34" charset="0"/>
              </a:rPr>
              <a:t>Reconocimiento Especial a:</a:t>
            </a:r>
            <a:endParaRPr kumimoji="0" lang="es-CO" sz="1400" b="0" i="0" u="none" strike="noStrike" cap="none" normalizeH="0" baseline="0" dirty="0" smtClean="0">
              <a:ln>
                <a:noFill/>
              </a:ln>
              <a:effectLst/>
              <a:latin typeface="Monotype Corsiva" pitchFamily="66" charset="0"/>
              <a:cs typeface="Arial" pitchFamily="34" charset="0"/>
            </a:endParaRPr>
          </a:p>
        </p:txBody>
      </p:sp>
      <p:sp>
        <p:nvSpPr>
          <p:cNvPr id="17" name="936 Cuadro de texto"/>
          <p:cNvSpPr txBox="1">
            <a:spLocks noChangeArrowheads="1"/>
          </p:cNvSpPr>
          <p:nvPr/>
        </p:nvSpPr>
        <p:spPr bwMode="auto">
          <a:xfrm>
            <a:off x="179511" y="2873836"/>
            <a:ext cx="8801651" cy="439326"/>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es-ES" sz="3200" b="1" i="1" dirty="0">
                <a:latin typeface="Georgia" pitchFamily="18" charset="0"/>
              </a:rPr>
              <a:t>JAIRO MACETO</a:t>
            </a:r>
            <a:endParaRPr kumimoji="0" lang="es-CO" sz="2800" b="1" i="1" u="none" strike="noStrike" cap="none" normalizeH="0" dirty="0" smtClean="0">
              <a:ln>
                <a:noFill/>
              </a:ln>
              <a:effectLst/>
              <a:latin typeface="Georgia" pitchFamily="18" charset="0"/>
              <a:cs typeface="Arial" pitchFamily="34" charset="0"/>
            </a:endParaRPr>
          </a:p>
        </p:txBody>
      </p:sp>
      <p:sp>
        <p:nvSpPr>
          <p:cNvPr id="31" name="Text Box 3"/>
          <p:cNvSpPr txBox="1">
            <a:spLocks noChangeArrowheads="1"/>
          </p:cNvSpPr>
          <p:nvPr/>
        </p:nvSpPr>
        <p:spPr bwMode="auto">
          <a:xfrm>
            <a:off x="341999" y="4293096"/>
            <a:ext cx="8460001" cy="36671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lang="es-CO" sz="1100" i="1" dirty="0" smtClean="0">
                <a:latin typeface="Arial Narrow" pitchFamily="34" charset="0"/>
                <a:cs typeface="Arial" pitchFamily="34" charset="0"/>
              </a:rPr>
              <a:t>27 de noviembre de 2025</a:t>
            </a:r>
            <a:r>
              <a:rPr kumimoji="0" lang="es-CO" sz="2000" b="0" i="1" u="none" strike="noStrike" cap="none" normalizeH="0" baseline="0" dirty="0" smtClean="0">
                <a:ln>
                  <a:noFill/>
                </a:ln>
                <a:effectLst/>
                <a:latin typeface="Arial Narrow" pitchFamily="34" charset="0"/>
                <a:cs typeface="Arial" pitchFamily="34" charset="0"/>
              </a:rPr>
              <a:t> </a:t>
            </a:r>
            <a:endParaRPr kumimoji="0" lang="es-CO" sz="1800" b="0" i="1" u="none" strike="noStrike" cap="none" normalizeH="0" baseline="0" dirty="0" smtClean="0">
              <a:ln>
                <a:noFill/>
              </a:ln>
              <a:effectLst/>
              <a:latin typeface="Arial" pitchFamily="34" charset="0"/>
              <a:cs typeface="Arial" pitchFamily="34" charset="0"/>
            </a:endParaRPr>
          </a:p>
        </p:txBody>
      </p:sp>
      <p:sp>
        <p:nvSpPr>
          <p:cNvPr id="23" name="932 Cuadro de texto"/>
          <p:cNvSpPr txBox="1">
            <a:spLocks noChangeArrowheads="1"/>
          </p:cNvSpPr>
          <p:nvPr/>
        </p:nvSpPr>
        <p:spPr bwMode="auto">
          <a:xfrm>
            <a:off x="477152" y="3490753"/>
            <a:ext cx="8179929" cy="82139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600"/>
              </a:spcAft>
            </a:pPr>
            <a:r>
              <a:rPr lang="es-CO" sz="1400" dirty="0">
                <a:latin typeface="Monotype Corsiva" pitchFamily="66" charset="0"/>
              </a:rPr>
              <a:t>Por su compromiso con el mejoramiento de la calidad educativa institucional fundamental para garantizar una enseñanza efectiva. Este compromiso se manifiesta en la implementación de estrategias innovadoras, la formación continua del personal docente y la evaluación de métodos de enseñanza, creando un ambiente que beneficia a toda la comunidad académica y los prepara para enfrentar los desafíos del futuro</a:t>
            </a:r>
            <a:endParaRPr kumimoji="0" lang="es-CO" sz="2000" b="0" i="0" u="none" strike="noStrike" cap="none" normalizeH="0" dirty="0" smtClean="0">
              <a:ln>
                <a:noFill/>
              </a:ln>
              <a:effectLst/>
              <a:latin typeface="Monotype Corsiva" pitchFamily="66" charset="0"/>
              <a:cs typeface="Arial" pitchFamily="34" charset="0"/>
            </a:endParaRPr>
          </a:p>
        </p:txBody>
      </p:sp>
      <p:sp>
        <p:nvSpPr>
          <p:cNvPr id="13" name="930 Cuadro de texto"/>
          <p:cNvSpPr txBox="1">
            <a:spLocks noChangeArrowheads="1"/>
          </p:cNvSpPr>
          <p:nvPr/>
        </p:nvSpPr>
        <p:spPr bwMode="auto">
          <a:xfrm>
            <a:off x="1729490" y="671382"/>
            <a:ext cx="6000792" cy="43427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s-CO" sz="2200" b="1" i="0" u="none" strike="noStrike" cap="none" normalizeH="0" baseline="0" dirty="0" smtClean="0">
                <a:ln>
                  <a:noFill/>
                </a:ln>
                <a:effectLst/>
                <a:latin typeface="Lucida Calligraphy" pitchFamily="66" charset="0"/>
                <a:cs typeface="Arial" pitchFamily="34" charset="0"/>
              </a:rPr>
              <a:t>El Consejo Directivo</a:t>
            </a:r>
            <a:endParaRPr kumimoji="0" lang="es-CO" sz="1800" b="0" i="0" u="none" strike="noStrike" cap="none" normalizeH="0" baseline="0" dirty="0" smtClean="0">
              <a:ln>
                <a:noFill/>
              </a:ln>
              <a:effectLst/>
              <a:latin typeface="Arial" pitchFamily="34" charset="0"/>
              <a:cs typeface="Arial" pitchFamily="34" charset="0"/>
            </a:endParaRPr>
          </a:p>
        </p:txBody>
      </p:sp>
      <p:sp>
        <p:nvSpPr>
          <p:cNvPr id="14" name="931 Cuadro de texto"/>
          <p:cNvSpPr txBox="1">
            <a:spLocks noChangeArrowheads="1"/>
          </p:cNvSpPr>
          <p:nvPr/>
        </p:nvSpPr>
        <p:spPr bwMode="auto">
          <a:xfrm>
            <a:off x="1663768" y="2154675"/>
            <a:ext cx="6000792" cy="35897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algn="ctr"/>
            <a:r>
              <a:rPr lang="es-ES" sz="2000" dirty="0" smtClean="0">
                <a:latin typeface="Lucida Calligraphy" pitchFamily="66" charset="0"/>
              </a:rPr>
              <a:t>Otorga</a:t>
            </a:r>
            <a:endParaRPr lang="es-CO" sz="2000" dirty="0" smtClean="0">
              <a:latin typeface="Lucida Calligraphy" pitchFamily="66"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CO" sz="2000" b="0" i="0" u="none" strike="noStrike" cap="none" normalizeH="0" baseline="0" dirty="0" smtClean="0">
              <a:ln>
                <a:noFill/>
              </a:ln>
              <a:solidFill>
                <a:schemeClr val="tx1"/>
              </a:solidFill>
              <a:effectLst/>
              <a:latin typeface="Lucida Calligraphy" pitchFamily="66" charset="0"/>
              <a:cs typeface="Arial" pitchFamily="34" charset="0"/>
            </a:endParaRPr>
          </a:p>
        </p:txBody>
      </p:sp>
      <p:sp>
        <p:nvSpPr>
          <p:cNvPr id="15" name="932 Cuadro de texto"/>
          <p:cNvSpPr txBox="1">
            <a:spLocks noChangeArrowheads="1"/>
          </p:cNvSpPr>
          <p:nvPr/>
        </p:nvSpPr>
        <p:spPr bwMode="auto">
          <a:xfrm>
            <a:off x="3148563" y="1763116"/>
            <a:ext cx="2989749" cy="347522"/>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s-CO" sz="1200" b="0" i="0" u="none" strike="noStrike" cap="none" normalizeH="0" baseline="0" dirty="0" smtClean="0">
                <a:ln>
                  <a:noFill/>
                </a:ln>
                <a:effectLst/>
                <a:latin typeface="Lucida Calligraphy" pitchFamily="66" charset="0"/>
                <a:cs typeface="Arial" pitchFamily="34" charset="0"/>
              </a:rPr>
              <a:t>San Vicente del Caguán - Caquetá</a:t>
            </a:r>
            <a:endParaRPr kumimoji="0" lang="es-CO" sz="1800" b="0" i="0" u="none" strike="noStrike" cap="none" normalizeH="0" baseline="0" dirty="0" smtClean="0">
              <a:ln>
                <a:noFill/>
              </a:ln>
              <a:effectLst/>
              <a:latin typeface="Arial" pitchFamily="34" charset="0"/>
              <a:cs typeface="Arial" pitchFamily="34" charset="0"/>
            </a:endParaRPr>
          </a:p>
        </p:txBody>
      </p:sp>
      <p:sp>
        <p:nvSpPr>
          <p:cNvPr id="25" name="930 Cuadro de texto"/>
          <p:cNvSpPr txBox="1">
            <a:spLocks noChangeArrowheads="1"/>
          </p:cNvSpPr>
          <p:nvPr/>
        </p:nvSpPr>
        <p:spPr bwMode="auto">
          <a:xfrm>
            <a:off x="1643042" y="1020268"/>
            <a:ext cx="6000792" cy="43427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lang="es-CO" sz="2200" b="1" dirty="0">
                <a:latin typeface="Lucida Calligraphy" pitchFamily="66" charset="0"/>
                <a:cs typeface="Arial" pitchFamily="34" charset="0"/>
              </a:rPr>
              <a:t>d</a:t>
            </a:r>
            <a:r>
              <a:rPr kumimoji="0" lang="es-CO" sz="2200" b="1" i="0" u="none" strike="noStrike" cap="none" normalizeH="0" dirty="0" smtClean="0">
                <a:ln>
                  <a:noFill/>
                </a:ln>
                <a:effectLst/>
                <a:latin typeface="Lucida Calligraphy" pitchFamily="66" charset="0"/>
                <a:cs typeface="Arial" pitchFamily="34" charset="0"/>
              </a:rPr>
              <a:t>e la Institución Educativa</a:t>
            </a:r>
            <a:endParaRPr kumimoji="0" lang="es-CO" sz="2200" b="0" i="0" u="none" strike="noStrike" cap="none" normalizeH="0" dirty="0" smtClean="0">
              <a:ln>
                <a:noFill/>
              </a:ln>
              <a:effectLst/>
              <a:latin typeface="Arial" pitchFamily="34" charset="0"/>
              <a:cs typeface="Arial" pitchFamily="34" charset="0"/>
            </a:endParaRPr>
          </a:p>
        </p:txBody>
      </p:sp>
      <p:sp>
        <p:nvSpPr>
          <p:cNvPr id="26" name="931 Cuadro de texto"/>
          <p:cNvSpPr txBox="1">
            <a:spLocks noChangeArrowheads="1"/>
          </p:cNvSpPr>
          <p:nvPr/>
        </p:nvSpPr>
        <p:spPr bwMode="auto">
          <a:xfrm>
            <a:off x="1711948" y="1326468"/>
            <a:ext cx="6000792" cy="433957"/>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algn="ctr"/>
            <a:r>
              <a:rPr lang="es-CO" sz="2200" b="1" dirty="0" smtClean="0">
                <a:latin typeface="Lucida Calligraphy" pitchFamily="66" charset="0"/>
              </a:rPr>
              <a:t>San Juan del Losada</a:t>
            </a:r>
            <a:endParaRPr lang="es-CO" sz="2200" dirty="0" smtClean="0">
              <a:latin typeface="Lucida Calligraphy" pitchFamily="66"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CO" sz="2000" b="0" i="0" u="none" strike="noStrike" cap="none" normalizeH="0" baseline="0" dirty="0" smtClean="0">
              <a:ln>
                <a:noFill/>
              </a:ln>
              <a:solidFill>
                <a:schemeClr val="tx1"/>
              </a:solidFill>
              <a:effectLst/>
              <a:latin typeface="Lucida Calligraphy" pitchFamily="66" charset="0"/>
              <a:cs typeface="Arial" pitchFamily="34" charset="0"/>
            </a:endParaRPr>
          </a:p>
        </p:txBody>
      </p:sp>
      <p:sp>
        <p:nvSpPr>
          <p:cNvPr id="27" name="931 Cuadro de texto"/>
          <p:cNvSpPr txBox="1">
            <a:spLocks noChangeArrowheads="1"/>
          </p:cNvSpPr>
          <p:nvPr/>
        </p:nvSpPr>
        <p:spPr bwMode="auto">
          <a:xfrm>
            <a:off x="179511" y="3313162"/>
            <a:ext cx="8801651" cy="287040"/>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algn="ctr"/>
            <a:r>
              <a:rPr lang="es-ES" sz="1200" dirty="0" smtClean="0">
                <a:latin typeface="Lucida Calligraphy" pitchFamily="66" charset="0"/>
              </a:rPr>
              <a:t>C.C 1.006.503.409</a:t>
            </a:r>
            <a:endParaRPr lang="es-CO" sz="1200" dirty="0" smtClean="0">
              <a:latin typeface="Lucida Calligraphy" pitchFamily="66"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CO" sz="2000" b="0" i="0" u="none" strike="noStrike" cap="none" normalizeH="0" baseline="0" dirty="0" smtClean="0">
              <a:ln>
                <a:noFill/>
              </a:ln>
              <a:solidFill>
                <a:schemeClr val="tx1"/>
              </a:solidFill>
              <a:effectLst/>
              <a:latin typeface="Lucida Calligraphy" pitchFamily="66" charset="0"/>
              <a:cs typeface="Arial" pitchFamily="34" charset="0"/>
            </a:endParaRPr>
          </a:p>
        </p:txBody>
      </p:sp>
      <p:grpSp>
        <p:nvGrpSpPr>
          <p:cNvPr id="3" name="2 Grupo"/>
          <p:cNvGrpSpPr/>
          <p:nvPr/>
        </p:nvGrpSpPr>
        <p:grpSpPr>
          <a:xfrm>
            <a:off x="2051720" y="5368748"/>
            <a:ext cx="6027420" cy="735941"/>
            <a:chOff x="2329658" y="5368748"/>
            <a:chExt cx="5749482" cy="735941"/>
          </a:xfrm>
        </p:grpSpPr>
        <p:sp>
          <p:nvSpPr>
            <p:cNvPr id="18" name="17 Rectángulo"/>
            <p:cNvSpPr/>
            <p:nvPr/>
          </p:nvSpPr>
          <p:spPr>
            <a:xfrm>
              <a:off x="2392616" y="5368748"/>
              <a:ext cx="2442335" cy="400110"/>
            </a:xfrm>
            <a:prstGeom prst="rect">
              <a:avLst/>
            </a:prstGeom>
          </p:spPr>
          <p:txBody>
            <a:bodyPr wrap="square">
              <a:spAutoFit/>
            </a:bodyPr>
            <a:lstStyle/>
            <a:p>
              <a:pPr algn="ctr"/>
              <a:r>
                <a:rPr lang="es-ES" sz="2000" dirty="0">
                  <a:latin typeface="Brush Script MT" pitchFamily="66" charset="0"/>
                  <a:ea typeface="Ebrima" pitchFamily="2" charset="0"/>
                  <a:cs typeface="Ebrima" pitchFamily="2" charset="0"/>
                </a:rPr>
                <a:t>Mg. Darío Murcia Lozada</a:t>
              </a:r>
              <a:endParaRPr lang="es-CO" sz="2000" dirty="0">
                <a:latin typeface="Brush Script MT" pitchFamily="66" charset="0"/>
                <a:ea typeface="Ebrima" pitchFamily="2" charset="0"/>
                <a:cs typeface="Ebrima" pitchFamily="2" charset="0"/>
              </a:endParaRPr>
            </a:p>
          </p:txBody>
        </p:sp>
        <p:sp>
          <p:nvSpPr>
            <p:cNvPr id="19" name="18 Rectángulo"/>
            <p:cNvSpPr/>
            <p:nvPr/>
          </p:nvSpPr>
          <p:spPr>
            <a:xfrm>
              <a:off x="2498671" y="5656780"/>
              <a:ext cx="2262300" cy="261610"/>
            </a:xfrm>
            <a:prstGeom prst="rect">
              <a:avLst/>
            </a:prstGeom>
          </p:spPr>
          <p:txBody>
            <a:bodyPr wrap="square">
              <a:spAutoFit/>
            </a:bodyPr>
            <a:lstStyle/>
            <a:p>
              <a:pPr algn="ctr"/>
              <a:r>
                <a:rPr lang="es-ES" sz="1100" dirty="0" smtClean="0">
                  <a:latin typeface="Arial Narrow" pitchFamily="34" charset="0"/>
                </a:rPr>
                <a:t>C.C. </a:t>
              </a:r>
              <a:r>
                <a:rPr lang="es-CO" sz="1100" dirty="0">
                  <a:latin typeface="Arial Narrow" pitchFamily="34" charset="0"/>
                </a:rPr>
                <a:t>17.659.231  Florencia - </a:t>
              </a:r>
              <a:r>
                <a:rPr lang="es-CO" sz="1100" dirty="0" smtClean="0">
                  <a:latin typeface="Arial Narrow" pitchFamily="34" charset="0"/>
                </a:rPr>
                <a:t>Caquetá</a:t>
              </a:r>
              <a:endParaRPr lang="es-CO" sz="1100" dirty="0">
                <a:latin typeface="Arial Narrow" pitchFamily="34" charset="0"/>
              </a:endParaRPr>
            </a:p>
          </p:txBody>
        </p:sp>
        <p:sp>
          <p:nvSpPr>
            <p:cNvPr id="20" name="19 Rectángulo"/>
            <p:cNvSpPr/>
            <p:nvPr/>
          </p:nvSpPr>
          <p:spPr>
            <a:xfrm>
              <a:off x="2498670" y="5843079"/>
              <a:ext cx="2262301" cy="261610"/>
            </a:xfrm>
            <a:prstGeom prst="rect">
              <a:avLst/>
            </a:prstGeom>
          </p:spPr>
          <p:txBody>
            <a:bodyPr wrap="square">
              <a:spAutoFit/>
            </a:bodyPr>
            <a:lstStyle/>
            <a:p>
              <a:pPr algn="ctr"/>
              <a:r>
                <a:rPr lang="es-ES" sz="1100" dirty="0" smtClean="0">
                  <a:solidFill>
                    <a:srgbClr val="000066"/>
                  </a:solidFill>
                  <a:latin typeface="Arial Narrow" pitchFamily="34" charset="0"/>
                </a:rPr>
                <a:t>Rector</a:t>
              </a:r>
              <a:endParaRPr lang="es-CO" sz="1100" dirty="0">
                <a:solidFill>
                  <a:srgbClr val="000066"/>
                </a:solidFill>
                <a:latin typeface="Arial Narrow" pitchFamily="34" charset="0"/>
              </a:endParaRPr>
            </a:p>
          </p:txBody>
        </p:sp>
        <p:sp>
          <p:nvSpPr>
            <p:cNvPr id="21" name="884 Conector recto"/>
            <p:cNvSpPr>
              <a:spLocks noChangeShapeType="1"/>
            </p:cNvSpPr>
            <p:nvPr/>
          </p:nvSpPr>
          <p:spPr bwMode="auto">
            <a:xfrm>
              <a:off x="2329658" y="5368748"/>
              <a:ext cx="2600325"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sp>
          <p:nvSpPr>
            <p:cNvPr id="24" name="23 Rectángulo"/>
            <p:cNvSpPr/>
            <p:nvPr/>
          </p:nvSpPr>
          <p:spPr>
            <a:xfrm>
              <a:off x="5198820" y="5368748"/>
              <a:ext cx="2880320" cy="400110"/>
            </a:xfrm>
            <a:prstGeom prst="rect">
              <a:avLst/>
            </a:prstGeom>
          </p:spPr>
          <p:txBody>
            <a:bodyPr wrap="square">
              <a:spAutoFit/>
            </a:bodyPr>
            <a:lstStyle/>
            <a:p>
              <a:pPr algn="ctr"/>
              <a:r>
                <a:rPr lang="es-ES" sz="2000" dirty="0" smtClean="0">
                  <a:latin typeface="Brush Script MT" pitchFamily="66" charset="0"/>
                  <a:ea typeface="Ebrima" pitchFamily="2" charset="0"/>
                  <a:cs typeface="Ebrima" pitchFamily="2" charset="0"/>
                </a:rPr>
                <a:t>Clara Inés Ortiz Castillo</a:t>
              </a:r>
              <a:endParaRPr lang="es-CO" sz="2000" dirty="0">
                <a:latin typeface="Brush Script MT" pitchFamily="66" charset="0"/>
                <a:ea typeface="Ebrima" pitchFamily="2" charset="0"/>
                <a:cs typeface="Ebrima" pitchFamily="2" charset="0"/>
              </a:endParaRPr>
            </a:p>
          </p:txBody>
        </p:sp>
        <p:sp>
          <p:nvSpPr>
            <p:cNvPr id="28" name="27 Rectángulo"/>
            <p:cNvSpPr/>
            <p:nvPr/>
          </p:nvSpPr>
          <p:spPr>
            <a:xfrm>
              <a:off x="5507830" y="5656780"/>
              <a:ext cx="2262300" cy="261610"/>
            </a:xfrm>
            <a:prstGeom prst="rect">
              <a:avLst/>
            </a:prstGeom>
          </p:spPr>
          <p:txBody>
            <a:bodyPr wrap="square">
              <a:spAutoFit/>
            </a:bodyPr>
            <a:lstStyle/>
            <a:p>
              <a:pPr algn="ctr"/>
              <a:r>
                <a:rPr lang="es-ES" sz="1100" dirty="0" smtClean="0">
                  <a:latin typeface="Arial Narrow" pitchFamily="34" charset="0"/>
                </a:rPr>
                <a:t>C.C. 26.560.350 Rivera - Huila</a:t>
              </a:r>
              <a:endParaRPr lang="es-CO" sz="1100" dirty="0">
                <a:latin typeface="Arial Narrow" pitchFamily="34" charset="0"/>
              </a:endParaRPr>
            </a:p>
          </p:txBody>
        </p:sp>
        <p:sp>
          <p:nvSpPr>
            <p:cNvPr id="29" name="28 Rectángulo"/>
            <p:cNvSpPr/>
            <p:nvPr/>
          </p:nvSpPr>
          <p:spPr>
            <a:xfrm>
              <a:off x="5507829" y="5843079"/>
              <a:ext cx="2262301" cy="261610"/>
            </a:xfrm>
            <a:prstGeom prst="rect">
              <a:avLst/>
            </a:prstGeom>
          </p:spPr>
          <p:txBody>
            <a:bodyPr wrap="square">
              <a:spAutoFit/>
            </a:bodyPr>
            <a:lstStyle/>
            <a:p>
              <a:pPr algn="ctr"/>
              <a:r>
                <a:rPr lang="es-ES" sz="1100" dirty="0" smtClean="0">
                  <a:latin typeface="Arial Narrow" pitchFamily="34" charset="0"/>
                </a:rPr>
                <a:t>Secretaria</a:t>
              </a:r>
              <a:endParaRPr lang="es-CO" sz="1100" dirty="0">
                <a:latin typeface="Arial Narrow" pitchFamily="34" charset="0"/>
              </a:endParaRPr>
            </a:p>
          </p:txBody>
        </p:sp>
        <p:sp>
          <p:nvSpPr>
            <p:cNvPr id="30" name="884 Conector recto"/>
            <p:cNvSpPr>
              <a:spLocks noChangeShapeType="1"/>
            </p:cNvSpPr>
            <p:nvPr/>
          </p:nvSpPr>
          <p:spPr bwMode="auto">
            <a:xfrm>
              <a:off x="5338817" y="5368748"/>
              <a:ext cx="2740323"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grpSp>
    </p:spTree>
    <p:extLst>
      <p:ext uri="{BB962C8B-B14F-4D97-AF65-F5344CB8AC3E}">
        <p14:creationId xmlns:p14="http://schemas.microsoft.com/office/powerpoint/2010/main" val="17660778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31 Imagen"/>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02751" y="189000"/>
            <a:ext cx="8639999" cy="6480000"/>
          </a:xfrm>
          <a:prstGeom prst="rect">
            <a:avLst/>
          </a:prstGeom>
        </p:spPr>
      </p:pic>
      <p:pic>
        <p:nvPicPr>
          <p:cNvPr id="5" name="4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1302" y="1065813"/>
            <a:ext cx="1328749" cy="1351917"/>
          </a:xfrm>
          <a:prstGeom prst="rect">
            <a:avLst/>
          </a:prstGeom>
        </p:spPr>
      </p:pic>
      <p:pic>
        <p:nvPicPr>
          <p:cNvPr id="6" name="5 Imagen" descr="escudo_colombia.png"/>
          <p:cNvPicPr>
            <a:picLocks noChangeAspect="1"/>
          </p:cNvPicPr>
          <p:nvPr/>
        </p:nvPicPr>
        <p:blipFill>
          <a:blip r:embed="rId4"/>
          <a:stretch>
            <a:fillRect/>
          </a:stretch>
        </p:blipFill>
        <p:spPr>
          <a:xfrm>
            <a:off x="7143123" y="1105655"/>
            <a:ext cx="1224137" cy="1440122"/>
          </a:xfrm>
          <a:prstGeom prst="rect">
            <a:avLst/>
          </a:prstGeom>
        </p:spPr>
      </p:pic>
      <p:sp>
        <p:nvSpPr>
          <p:cNvPr id="16" name="977 Cuadro de texto"/>
          <p:cNvSpPr txBox="1">
            <a:spLocks noChangeArrowheads="1"/>
          </p:cNvSpPr>
          <p:nvPr/>
        </p:nvSpPr>
        <p:spPr bwMode="auto">
          <a:xfrm>
            <a:off x="251520" y="2347458"/>
            <a:ext cx="8657635" cy="642216"/>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s-CO" sz="4000" b="1" i="0" u="none" strike="noStrike" cap="none" normalizeH="0" baseline="0" dirty="0" smtClean="0">
                <a:ln>
                  <a:noFill/>
                </a:ln>
                <a:effectLst/>
                <a:latin typeface="Monotype Corsiva" pitchFamily="66" charset="0"/>
                <a:cs typeface="Arial" pitchFamily="34" charset="0"/>
              </a:rPr>
              <a:t>Reconocimiento Especial a:</a:t>
            </a:r>
            <a:endParaRPr kumimoji="0" lang="es-CO" sz="1400" b="0" i="0" u="none" strike="noStrike" cap="none" normalizeH="0" baseline="0" dirty="0" smtClean="0">
              <a:ln>
                <a:noFill/>
              </a:ln>
              <a:effectLst/>
              <a:latin typeface="Monotype Corsiva" pitchFamily="66" charset="0"/>
              <a:cs typeface="Arial" pitchFamily="34" charset="0"/>
            </a:endParaRPr>
          </a:p>
        </p:txBody>
      </p:sp>
      <p:sp>
        <p:nvSpPr>
          <p:cNvPr id="17" name="936 Cuadro de texto"/>
          <p:cNvSpPr txBox="1">
            <a:spLocks noChangeArrowheads="1"/>
          </p:cNvSpPr>
          <p:nvPr/>
        </p:nvSpPr>
        <p:spPr bwMode="auto">
          <a:xfrm>
            <a:off x="179511" y="2978611"/>
            <a:ext cx="8801651" cy="439326"/>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es-ES" sz="3200" b="1" i="1" dirty="0" smtClean="0">
                <a:latin typeface="Georgia" pitchFamily="18" charset="0"/>
              </a:rPr>
              <a:t>JANIER STIVEN PÉREZ OLAYA</a:t>
            </a:r>
            <a:endParaRPr kumimoji="0" lang="es-CO" sz="2800" b="1" i="1" u="none" strike="noStrike" cap="none" normalizeH="0" dirty="0" smtClean="0">
              <a:ln>
                <a:noFill/>
              </a:ln>
              <a:effectLst/>
              <a:latin typeface="Georgia" pitchFamily="18" charset="0"/>
              <a:cs typeface="Arial" pitchFamily="34" charset="0"/>
            </a:endParaRPr>
          </a:p>
        </p:txBody>
      </p:sp>
      <p:sp>
        <p:nvSpPr>
          <p:cNvPr id="31" name="Text Box 3"/>
          <p:cNvSpPr txBox="1">
            <a:spLocks noChangeArrowheads="1"/>
          </p:cNvSpPr>
          <p:nvPr/>
        </p:nvSpPr>
        <p:spPr bwMode="auto">
          <a:xfrm>
            <a:off x="341999" y="4293096"/>
            <a:ext cx="8460001" cy="36671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lang="es-CO" sz="1100" i="1" dirty="0" smtClean="0">
                <a:latin typeface="Arial Narrow" pitchFamily="34" charset="0"/>
                <a:cs typeface="Arial" pitchFamily="34" charset="0"/>
              </a:rPr>
              <a:t>27 de noviembre de 2025</a:t>
            </a:r>
            <a:r>
              <a:rPr kumimoji="0" lang="es-CO" sz="2000" b="0" i="1" u="none" strike="noStrike" cap="none" normalizeH="0" baseline="0" dirty="0" smtClean="0">
                <a:ln>
                  <a:noFill/>
                </a:ln>
                <a:effectLst/>
                <a:latin typeface="Arial Narrow" pitchFamily="34" charset="0"/>
                <a:cs typeface="Arial" pitchFamily="34" charset="0"/>
              </a:rPr>
              <a:t> </a:t>
            </a:r>
            <a:endParaRPr kumimoji="0" lang="es-CO" sz="1800" b="0" i="1" u="none" strike="noStrike" cap="none" normalizeH="0" baseline="0" dirty="0" smtClean="0">
              <a:ln>
                <a:noFill/>
              </a:ln>
              <a:effectLst/>
              <a:latin typeface="Arial" pitchFamily="34" charset="0"/>
              <a:cs typeface="Arial" pitchFamily="34" charset="0"/>
            </a:endParaRPr>
          </a:p>
        </p:txBody>
      </p:sp>
      <p:sp>
        <p:nvSpPr>
          <p:cNvPr id="23" name="932 Cuadro de texto"/>
          <p:cNvSpPr txBox="1">
            <a:spLocks noChangeArrowheads="1"/>
          </p:cNvSpPr>
          <p:nvPr/>
        </p:nvSpPr>
        <p:spPr bwMode="auto">
          <a:xfrm>
            <a:off x="477152" y="3826372"/>
            <a:ext cx="8179929" cy="410696"/>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600"/>
              </a:spcAft>
            </a:pPr>
            <a:r>
              <a:rPr lang="es-CO" sz="2400" b="1" i="1" dirty="0" smtClean="0">
                <a:latin typeface="Arial Narrow" pitchFamily="34" charset="0"/>
              </a:rPr>
              <a:t>MEJOR ICFES 2025</a:t>
            </a:r>
            <a:endParaRPr kumimoji="0" lang="es-CO" sz="2400" b="1" i="1" u="none" strike="noStrike" cap="none" normalizeH="0" dirty="0" smtClean="0">
              <a:ln>
                <a:noFill/>
              </a:ln>
              <a:effectLst/>
              <a:latin typeface="Arial Narrow" pitchFamily="34" charset="0"/>
              <a:cs typeface="Arial" pitchFamily="34" charset="0"/>
            </a:endParaRPr>
          </a:p>
        </p:txBody>
      </p:sp>
      <p:sp>
        <p:nvSpPr>
          <p:cNvPr id="13" name="930 Cuadro de texto"/>
          <p:cNvSpPr txBox="1">
            <a:spLocks noChangeArrowheads="1"/>
          </p:cNvSpPr>
          <p:nvPr/>
        </p:nvSpPr>
        <p:spPr bwMode="auto">
          <a:xfrm>
            <a:off x="1729490" y="671382"/>
            <a:ext cx="6000792" cy="43427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s-CO" sz="2200" b="1" i="0" u="none" strike="noStrike" cap="none" normalizeH="0" baseline="0" dirty="0" smtClean="0">
                <a:ln>
                  <a:noFill/>
                </a:ln>
                <a:effectLst/>
                <a:latin typeface="Lucida Calligraphy" pitchFamily="66" charset="0"/>
                <a:cs typeface="Arial" pitchFamily="34" charset="0"/>
              </a:rPr>
              <a:t>El Consejo Directivo</a:t>
            </a:r>
            <a:endParaRPr kumimoji="0" lang="es-CO" sz="1800" b="0" i="0" u="none" strike="noStrike" cap="none" normalizeH="0" baseline="0" dirty="0" smtClean="0">
              <a:ln>
                <a:noFill/>
              </a:ln>
              <a:effectLst/>
              <a:latin typeface="Arial" pitchFamily="34" charset="0"/>
              <a:cs typeface="Arial" pitchFamily="34" charset="0"/>
            </a:endParaRPr>
          </a:p>
        </p:txBody>
      </p:sp>
      <p:sp>
        <p:nvSpPr>
          <p:cNvPr id="14" name="931 Cuadro de texto"/>
          <p:cNvSpPr txBox="1">
            <a:spLocks noChangeArrowheads="1"/>
          </p:cNvSpPr>
          <p:nvPr/>
        </p:nvSpPr>
        <p:spPr bwMode="auto">
          <a:xfrm>
            <a:off x="1663768" y="2154675"/>
            <a:ext cx="6000792" cy="35897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algn="ctr"/>
            <a:r>
              <a:rPr lang="es-ES" sz="2000" dirty="0" smtClean="0">
                <a:latin typeface="Lucida Calligraphy" pitchFamily="66" charset="0"/>
              </a:rPr>
              <a:t>Otorga</a:t>
            </a:r>
            <a:endParaRPr lang="es-CO" sz="2000" dirty="0" smtClean="0">
              <a:latin typeface="Lucida Calligraphy" pitchFamily="66"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CO" sz="2000" b="0" i="0" u="none" strike="noStrike" cap="none" normalizeH="0" baseline="0" dirty="0" smtClean="0">
              <a:ln>
                <a:noFill/>
              </a:ln>
              <a:solidFill>
                <a:schemeClr val="tx1"/>
              </a:solidFill>
              <a:effectLst/>
              <a:latin typeface="Lucida Calligraphy" pitchFamily="66" charset="0"/>
              <a:cs typeface="Arial" pitchFamily="34" charset="0"/>
            </a:endParaRPr>
          </a:p>
        </p:txBody>
      </p:sp>
      <p:sp>
        <p:nvSpPr>
          <p:cNvPr id="15" name="932 Cuadro de texto"/>
          <p:cNvSpPr txBox="1">
            <a:spLocks noChangeArrowheads="1"/>
          </p:cNvSpPr>
          <p:nvPr/>
        </p:nvSpPr>
        <p:spPr bwMode="auto">
          <a:xfrm>
            <a:off x="3148563" y="1763116"/>
            <a:ext cx="2989749" cy="347522"/>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s-CO" sz="1200" b="0" i="0" u="none" strike="noStrike" cap="none" normalizeH="0" baseline="0" dirty="0" smtClean="0">
                <a:ln>
                  <a:noFill/>
                </a:ln>
                <a:effectLst/>
                <a:latin typeface="Lucida Calligraphy" pitchFamily="66" charset="0"/>
                <a:cs typeface="Arial" pitchFamily="34" charset="0"/>
              </a:rPr>
              <a:t>San Vicente del Caguán - Caquetá</a:t>
            </a:r>
            <a:endParaRPr kumimoji="0" lang="es-CO" sz="1800" b="0" i="0" u="none" strike="noStrike" cap="none" normalizeH="0" baseline="0" dirty="0" smtClean="0">
              <a:ln>
                <a:noFill/>
              </a:ln>
              <a:effectLst/>
              <a:latin typeface="Arial" pitchFamily="34" charset="0"/>
              <a:cs typeface="Arial" pitchFamily="34" charset="0"/>
            </a:endParaRPr>
          </a:p>
        </p:txBody>
      </p:sp>
      <p:sp>
        <p:nvSpPr>
          <p:cNvPr id="25" name="930 Cuadro de texto"/>
          <p:cNvSpPr txBox="1">
            <a:spLocks noChangeArrowheads="1"/>
          </p:cNvSpPr>
          <p:nvPr/>
        </p:nvSpPr>
        <p:spPr bwMode="auto">
          <a:xfrm>
            <a:off x="1643042" y="1020268"/>
            <a:ext cx="6000792" cy="43427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lang="es-CO" sz="2200" b="1" dirty="0">
                <a:latin typeface="Lucida Calligraphy" pitchFamily="66" charset="0"/>
                <a:cs typeface="Arial" pitchFamily="34" charset="0"/>
              </a:rPr>
              <a:t>d</a:t>
            </a:r>
            <a:r>
              <a:rPr kumimoji="0" lang="es-CO" sz="2200" b="1" i="0" u="none" strike="noStrike" cap="none" normalizeH="0" dirty="0" smtClean="0">
                <a:ln>
                  <a:noFill/>
                </a:ln>
                <a:effectLst/>
                <a:latin typeface="Lucida Calligraphy" pitchFamily="66" charset="0"/>
                <a:cs typeface="Arial" pitchFamily="34" charset="0"/>
              </a:rPr>
              <a:t>e la Institución Educativa</a:t>
            </a:r>
            <a:endParaRPr kumimoji="0" lang="es-CO" sz="2200" b="0" i="0" u="none" strike="noStrike" cap="none" normalizeH="0" dirty="0" smtClean="0">
              <a:ln>
                <a:noFill/>
              </a:ln>
              <a:effectLst/>
              <a:latin typeface="Arial" pitchFamily="34" charset="0"/>
              <a:cs typeface="Arial" pitchFamily="34" charset="0"/>
            </a:endParaRPr>
          </a:p>
        </p:txBody>
      </p:sp>
      <p:sp>
        <p:nvSpPr>
          <p:cNvPr id="26" name="931 Cuadro de texto"/>
          <p:cNvSpPr txBox="1">
            <a:spLocks noChangeArrowheads="1"/>
          </p:cNvSpPr>
          <p:nvPr/>
        </p:nvSpPr>
        <p:spPr bwMode="auto">
          <a:xfrm>
            <a:off x="1711948" y="1326468"/>
            <a:ext cx="6000792" cy="433957"/>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algn="ctr"/>
            <a:r>
              <a:rPr lang="es-CO" sz="2200" b="1" dirty="0" smtClean="0">
                <a:latin typeface="Lucida Calligraphy" pitchFamily="66" charset="0"/>
              </a:rPr>
              <a:t>San Juan del Losada</a:t>
            </a:r>
            <a:endParaRPr lang="es-CO" sz="2200" dirty="0" smtClean="0">
              <a:latin typeface="Lucida Calligraphy" pitchFamily="66"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CO" sz="2000" b="0" i="0" u="none" strike="noStrike" cap="none" normalizeH="0" baseline="0" dirty="0" smtClean="0">
              <a:ln>
                <a:noFill/>
              </a:ln>
              <a:solidFill>
                <a:schemeClr val="tx1"/>
              </a:solidFill>
              <a:effectLst/>
              <a:latin typeface="Lucida Calligraphy" pitchFamily="66" charset="0"/>
              <a:cs typeface="Arial" pitchFamily="34" charset="0"/>
            </a:endParaRPr>
          </a:p>
        </p:txBody>
      </p:sp>
      <p:sp>
        <p:nvSpPr>
          <p:cNvPr id="27" name="931 Cuadro de texto"/>
          <p:cNvSpPr txBox="1">
            <a:spLocks noChangeArrowheads="1"/>
          </p:cNvSpPr>
          <p:nvPr/>
        </p:nvSpPr>
        <p:spPr bwMode="auto">
          <a:xfrm>
            <a:off x="179511" y="3429000"/>
            <a:ext cx="8801651" cy="287040"/>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algn="ctr"/>
            <a:r>
              <a:rPr lang="es-ES" sz="1200" dirty="0" smtClean="0">
                <a:latin typeface="Lucida Calligraphy" pitchFamily="66" charset="0"/>
              </a:rPr>
              <a:t>T.I. 1.121.870.072</a:t>
            </a:r>
            <a:endParaRPr lang="es-CO" sz="1200" dirty="0" smtClean="0">
              <a:latin typeface="Lucida Calligraphy" pitchFamily="66"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CO" sz="2000" b="0" i="0" u="none" strike="noStrike" cap="none" normalizeH="0" baseline="0" dirty="0" smtClean="0">
              <a:ln>
                <a:noFill/>
              </a:ln>
              <a:solidFill>
                <a:schemeClr val="tx1"/>
              </a:solidFill>
              <a:effectLst/>
              <a:latin typeface="Lucida Calligraphy" pitchFamily="66" charset="0"/>
              <a:cs typeface="Arial" pitchFamily="34" charset="0"/>
            </a:endParaRPr>
          </a:p>
        </p:txBody>
      </p:sp>
      <p:grpSp>
        <p:nvGrpSpPr>
          <p:cNvPr id="3" name="2 Grupo"/>
          <p:cNvGrpSpPr/>
          <p:nvPr/>
        </p:nvGrpSpPr>
        <p:grpSpPr>
          <a:xfrm>
            <a:off x="2051720" y="5368748"/>
            <a:ext cx="6027420" cy="735941"/>
            <a:chOff x="2329658" y="5368748"/>
            <a:chExt cx="5749482" cy="735941"/>
          </a:xfrm>
        </p:grpSpPr>
        <p:sp>
          <p:nvSpPr>
            <p:cNvPr id="18" name="17 Rectángulo"/>
            <p:cNvSpPr/>
            <p:nvPr/>
          </p:nvSpPr>
          <p:spPr>
            <a:xfrm>
              <a:off x="2392616" y="5368748"/>
              <a:ext cx="2442335" cy="400110"/>
            </a:xfrm>
            <a:prstGeom prst="rect">
              <a:avLst/>
            </a:prstGeom>
          </p:spPr>
          <p:txBody>
            <a:bodyPr wrap="square">
              <a:spAutoFit/>
            </a:bodyPr>
            <a:lstStyle/>
            <a:p>
              <a:pPr algn="ctr"/>
              <a:r>
                <a:rPr lang="es-ES" sz="2000" dirty="0">
                  <a:latin typeface="Brush Script MT" pitchFamily="66" charset="0"/>
                  <a:ea typeface="Ebrima" pitchFamily="2" charset="0"/>
                  <a:cs typeface="Ebrima" pitchFamily="2" charset="0"/>
                </a:rPr>
                <a:t>Mg. Darío Murcia Lozada</a:t>
              </a:r>
              <a:endParaRPr lang="es-CO" sz="2000" dirty="0">
                <a:latin typeface="Brush Script MT" pitchFamily="66" charset="0"/>
                <a:ea typeface="Ebrima" pitchFamily="2" charset="0"/>
                <a:cs typeface="Ebrima" pitchFamily="2" charset="0"/>
              </a:endParaRPr>
            </a:p>
          </p:txBody>
        </p:sp>
        <p:sp>
          <p:nvSpPr>
            <p:cNvPr id="19" name="18 Rectángulo"/>
            <p:cNvSpPr/>
            <p:nvPr/>
          </p:nvSpPr>
          <p:spPr>
            <a:xfrm>
              <a:off x="2498671" y="5656780"/>
              <a:ext cx="2262300" cy="261610"/>
            </a:xfrm>
            <a:prstGeom prst="rect">
              <a:avLst/>
            </a:prstGeom>
          </p:spPr>
          <p:txBody>
            <a:bodyPr wrap="square">
              <a:spAutoFit/>
            </a:bodyPr>
            <a:lstStyle/>
            <a:p>
              <a:pPr algn="ctr"/>
              <a:r>
                <a:rPr lang="es-ES" sz="1100" dirty="0" smtClean="0">
                  <a:latin typeface="Arial Narrow" pitchFamily="34" charset="0"/>
                </a:rPr>
                <a:t>C.C. </a:t>
              </a:r>
              <a:r>
                <a:rPr lang="es-CO" sz="1100" dirty="0">
                  <a:latin typeface="Arial Narrow" pitchFamily="34" charset="0"/>
                </a:rPr>
                <a:t>17.659.231  Florencia - </a:t>
              </a:r>
              <a:r>
                <a:rPr lang="es-CO" sz="1100" dirty="0" smtClean="0">
                  <a:latin typeface="Arial Narrow" pitchFamily="34" charset="0"/>
                </a:rPr>
                <a:t>Caquetá</a:t>
              </a:r>
              <a:endParaRPr lang="es-CO" sz="1100" dirty="0">
                <a:latin typeface="Arial Narrow" pitchFamily="34" charset="0"/>
              </a:endParaRPr>
            </a:p>
          </p:txBody>
        </p:sp>
        <p:sp>
          <p:nvSpPr>
            <p:cNvPr id="20" name="19 Rectángulo"/>
            <p:cNvSpPr/>
            <p:nvPr/>
          </p:nvSpPr>
          <p:spPr>
            <a:xfrm>
              <a:off x="2498670" y="5843079"/>
              <a:ext cx="2262301" cy="261610"/>
            </a:xfrm>
            <a:prstGeom prst="rect">
              <a:avLst/>
            </a:prstGeom>
          </p:spPr>
          <p:txBody>
            <a:bodyPr wrap="square">
              <a:spAutoFit/>
            </a:bodyPr>
            <a:lstStyle/>
            <a:p>
              <a:pPr algn="ctr"/>
              <a:r>
                <a:rPr lang="es-ES" sz="1100" dirty="0" smtClean="0">
                  <a:solidFill>
                    <a:srgbClr val="000066"/>
                  </a:solidFill>
                  <a:latin typeface="Arial Narrow" pitchFamily="34" charset="0"/>
                </a:rPr>
                <a:t>Rector</a:t>
              </a:r>
              <a:endParaRPr lang="es-CO" sz="1100" dirty="0">
                <a:solidFill>
                  <a:srgbClr val="000066"/>
                </a:solidFill>
                <a:latin typeface="Arial Narrow" pitchFamily="34" charset="0"/>
              </a:endParaRPr>
            </a:p>
          </p:txBody>
        </p:sp>
        <p:sp>
          <p:nvSpPr>
            <p:cNvPr id="21" name="884 Conector recto"/>
            <p:cNvSpPr>
              <a:spLocks noChangeShapeType="1"/>
            </p:cNvSpPr>
            <p:nvPr/>
          </p:nvSpPr>
          <p:spPr bwMode="auto">
            <a:xfrm>
              <a:off x="2329658" y="5368748"/>
              <a:ext cx="2600325"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sp>
          <p:nvSpPr>
            <p:cNvPr id="24" name="23 Rectángulo"/>
            <p:cNvSpPr/>
            <p:nvPr/>
          </p:nvSpPr>
          <p:spPr>
            <a:xfrm>
              <a:off x="5198820" y="5368748"/>
              <a:ext cx="2880320" cy="400110"/>
            </a:xfrm>
            <a:prstGeom prst="rect">
              <a:avLst/>
            </a:prstGeom>
          </p:spPr>
          <p:txBody>
            <a:bodyPr wrap="square">
              <a:spAutoFit/>
            </a:bodyPr>
            <a:lstStyle/>
            <a:p>
              <a:pPr algn="ctr"/>
              <a:r>
                <a:rPr lang="es-ES" sz="2000" dirty="0" smtClean="0">
                  <a:latin typeface="Brush Script MT" pitchFamily="66" charset="0"/>
                  <a:ea typeface="Ebrima" pitchFamily="2" charset="0"/>
                  <a:cs typeface="Ebrima" pitchFamily="2" charset="0"/>
                </a:rPr>
                <a:t>Clara Inés Ortiz Castillo</a:t>
              </a:r>
              <a:endParaRPr lang="es-CO" sz="2000" dirty="0">
                <a:latin typeface="Brush Script MT" pitchFamily="66" charset="0"/>
                <a:ea typeface="Ebrima" pitchFamily="2" charset="0"/>
                <a:cs typeface="Ebrima" pitchFamily="2" charset="0"/>
              </a:endParaRPr>
            </a:p>
          </p:txBody>
        </p:sp>
        <p:sp>
          <p:nvSpPr>
            <p:cNvPr id="28" name="27 Rectángulo"/>
            <p:cNvSpPr/>
            <p:nvPr/>
          </p:nvSpPr>
          <p:spPr>
            <a:xfrm>
              <a:off x="5507830" y="5656780"/>
              <a:ext cx="2262300" cy="261610"/>
            </a:xfrm>
            <a:prstGeom prst="rect">
              <a:avLst/>
            </a:prstGeom>
          </p:spPr>
          <p:txBody>
            <a:bodyPr wrap="square">
              <a:spAutoFit/>
            </a:bodyPr>
            <a:lstStyle/>
            <a:p>
              <a:pPr algn="ctr"/>
              <a:r>
                <a:rPr lang="es-ES" sz="1100" dirty="0" smtClean="0">
                  <a:latin typeface="Arial Narrow" pitchFamily="34" charset="0"/>
                </a:rPr>
                <a:t>C.C. 26.560.350 Rivera - Huila</a:t>
              </a:r>
              <a:endParaRPr lang="es-CO" sz="1100" dirty="0">
                <a:latin typeface="Arial Narrow" pitchFamily="34" charset="0"/>
              </a:endParaRPr>
            </a:p>
          </p:txBody>
        </p:sp>
        <p:sp>
          <p:nvSpPr>
            <p:cNvPr id="29" name="28 Rectángulo"/>
            <p:cNvSpPr/>
            <p:nvPr/>
          </p:nvSpPr>
          <p:spPr>
            <a:xfrm>
              <a:off x="5507829" y="5843079"/>
              <a:ext cx="2262301" cy="261610"/>
            </a:xfrm>
            <a:prstGeom prst="rect">
              <a:avLst/>
            </a:prstGeom>
          </p:spPr>
          <p:txBody>
            <a:bodyPr wrap="square">
              <a:spAutoFit/>
            </a:bodyPr>
            <a:lstStyle/>
            <a:p>
              <a:pPr algn="ctr"/>
              <a:r>
                <a:rPr lang="es-ES" sz="1100" dirty="0" smtClean="0">
                  <a:latin typeface="Arial Narrow" pitchFamily="34" charset="0"/>
                </a:rPr>
                <a:t>Secretaria</a:t>
              </a:r>
              <a:endParaRPr lang="es-CO" sz="1100" dirty="0">
                <a:latin typeface="Arial Narrow" pitchFamily="34" charset="0"/>
              </a:endParaRPr>
            </a:p>
          </p:txBody>
        </p:sp>
        <p:sp>
          <p:nvSpPr>
            <p:cNvPr id="30" name="884 Conector recto"/>
            <p:cNvSpPr>
              <a:spLocks noChangeShapeType="1"/>
            </p:cNvSpPr>
            <p:nvPr/>
          </p:nvSpPr>
          <p:spPr bwMode="auto">
            <a:xfrm>
              <a:off x="5338817" y="5368748"/>
              <a:ext cx="2740323"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grpSp>
    </p:spTree>
    <p:extLst>
      <p:ext uri="{BB962C8B-B14F-4D97-AF65-F5344CB8AC3E}">
        <p14:creationId xmlns:p14="http://schemas.microsoft.com/office/powerpoint/2010/main" val="31050242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31 Imagen"/>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3999" cy="6858000"/>
          </a:xfrm>
          <a:prstGeom prst="rect">
            <a:avLst/>
          </a:prstGeom>
        </p:spPr>
      </p:pic>
      <p:pic>
        <p:nvPicPr>
          <p:cNvPr id="5" name="4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7152" y="1084467"/>
            <a:ext cx="1328749" cy="1351917"/>
          </a:xfrm>
          <a:prstGeom prst="rect">
            <a:avLst/>
          </a:prstGeom>
        </p:spPr>
      </p:pic>
      <p:pic>
        <p:nvPicPr>
          <p:cNvPr id="6" name="5 Imagen" descr="escudo_colombia.png"/>
          <p:cNvPicPr>
            <a:picLocks noChangeAspect="1"/>
          </p:cNvPicPr>
          <p:nvPr/>
        </p:nvPicPr>
        <p:blipFill>
          <a:blip r:embed="rId4"/>
          <a:stretch>
            <a:fillRect/>
          </a:stretch>
        </p:blipFill>
        <p:spPr>
          <a:xfrm>
            <a:off x="7432944" y="1088041"/>
            <a:ext cx="1224137" cy="1440122"/>
          </a:xfrm>
          <a:prstGeom prst="rect">
            <a:avLst/>
          </a:prstGeom>
        </p:spPr>
      </p:pic>
      <p:sp>
        <p:nvSpPr>
          <p:cNvPr id="16" name="977 Cuadro de texto"/>
          <p:cNvSpPr txBox="1">
            <a:spLocks noChangeArrowheads="1"/>
          </p:cNvSpPr>
          <p:nvPr/>
        </p:nvSpPr>
        <p:spPr bwMode="auto">
          <a:xfrm>
            <a:off x="251520" y="2551989"/>
            <a:ext cx="8657635" cy="642216"/>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s-CO" sz="4000" b="1" i="0" u="none" strike="noStrike" cap="none" normalizeH="0" baseline="0" dirty="0" smtClean="0">
                <a:ln>
                  <a:noFill/>
                </a:ln>
                <a:effectLst/>
                <a:latin typeface="Monotype Corsiva" pitchFamily="66" charset="0"/>
                <a:cs typeface="Arial" pitchFamily="34" charset="0"/>
              </a:rPr>
              <a:t>Reconocimiento Especial a:</a:t>
            </a:r>
            <a:endParaRPr kumimoji="0" lang="es-CO" sz="1400" b="0" i="0" u="none" strike="noStrike" cap="none" normalizeH="0" baseline="0" dirty="0" smtClean="0">
              <a:ln>
                <a:noFill/>
              </a:ln>
              <a:effectLst/>
              <a:latin typeface="Monotype Corsiva" pitchFamily="66" charset="0"/>
              <a:cs typeface="Arial" pitchFamily="34" charset="0"/>
            </a:endParaRPr>
          </a:p>
        </p:txBody>
      </p:sp>
      <p:sp>
        <p:nvSpPr>
          <p:cNvPr id="17" name="936 Cuadro de texto"/>
          <p:cNvSpPr txBox="1">
            <a:spLocks noChangeArrowheads="1"/>
          </p:cNvSpPr>
          <p:nvPr/>
        </p:nvSpPr>
        <p:spPr bwMode="auto">
          <a:xfrm>
            <a:off x="179511" y="3194205"/>
            <a:ext cx="8801651" cy="439326"/>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es-CO" sz="3000" b="1" i="1" dirty="0">
                <a:latin typeface="Georgia" pitchFamily="18" charset="0"/>
              </a:rPr>
              <a:t>ROCIO DORADO CARDONA</a:t>
            </a:r>
            <a:endParaRPr kumimoji="0" lang="es-CO" sz="3000" b="1" i="1" u="none" strike="noStrike" cap="none" normalizeH="0" dirty="0" smtClean="0">
              <a:ln>
                <a:noFill/>
              </a:ln>
              <a:effectLst/>
              <a:latin typeface="Georgia" pitchFamily="18" charset="0"/>
              <a:cs typeface="Arial" pitchFamily="34" charset="0"/>
            </a:endParaRPr>
          </a:p>
        </p:txBody>
      </p:sp>
      <p:sp>
        <p:nvSpPr>
          <p:cNvPr id="31" name="Text Box 3"/>
          <p:cNvSpPr txBox="1">
            <a:spLocks noChangeArrowheads="1"/>
          </p:cNvSpPr>
          <p:nvPr/>
        </p:nvSpPr>
        <p:spPr bwMode="auto">
          <a:xfrm>
            <a:off x="385203" y="4491536"/>
            <a:ext cx="8460001" cy="36671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lang="es-CO" sz="1100" i="1" dirty="0" smtClean="0">
                <a:latin typeface="Arial Narrow" pitchFamily="34" charset="0"/>
                <a:cs typeface="Arial" pitchFamily="34" charset="0"/>
              </a:rPr>
              <a:t>27 de noviembre de 2025</a:t>
            </a:r>
            <a:r>
              <a:rPr kumimoji="0" lang="es-CO" sz="2000" b="0" i="1" u="none" strike="noStrike" cap="none" normalizeH="0" baseline="0" dirty="0" smtClean="0">
                <a:ln>
                  <a:noFill/>
                </a:ln>
                <a:effectLst/>
                <a:latin typeface="Arial Narrow" pitchFamily="34" charset="0"/>
                <a:cs typeface="Arial" pitchFamily="34" charset="0"/>
              </a:rPr>
              <a:t> </a:t>
            </a:r>
            <a:endParaRPr kumimoji="0" lang="es-CO" sz="1800" b="0" i="1" u="none" strike="noStrike" cap="none" normalizeH="0" baseline="0" dirty="0" smtClean="0">
              <a:ln>
                <a:noFill/>
              </a:ln>
              <a:effectLst/>
              <a:latin typeface="Arial" pitchFamily="34" charset="0"/>
              <a:cs typeface="Arial" pitchFamily="34" charset="0"/>
            </a:endParaRPr>
          </a:p>
        </p:txBody>
      </p:sp>
      <p:sp>
        <p:nvSpPr>
          <p:cNvPr id="23" name="932 Cuadro de texto"/>
          <p:cNvSpPr txBox="1">
            <a:spLocks noChangeArrowheads="1"/>
          </p:cNvSpPr>
          <p:nvPr/>
        </p:nvSpPr>
        <p:spPr bwMode="auto">
          <a:xfrm>
            <a:off x="683568" y="4004989"/>
            <a:ext cx="7776864" cy="633622"/>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600"/>
              </a:spcAft>
            </a:pPr>
            <a:r>
              <a:rPr lang="es-CO" sz="1400" dirty="0">
                <a:latin typeface="Monotype Corsiva" pitchFamily="66" charset="0"/>
              </a:rPr>
              <a:t>Por su compromiso en los procesos de aprendizaje en estudiantes del grado de transición, con la implementación metodologías innovadoras y actividades dinámicas etapa importante para el inicio escolar.</a:t>
            </a:r>
            <a:endParaRPr kumimoji="0" lang="es-CO" sz="2000" b="0" i="0" u="none" strike="noStrike" cap="none" normalizeH="0" baseline="0" dirty="0" smtClean="0">
              <a:ln>
                <a:noFill/>
              </a:ln>
              <a:effectLst/>
              <a:latin typeface="Monotype Corsiva" pitchFamily="66" charset="0"/>
              <a:cs typeface="Arial" pitchFamily="34" charset="0"/>
            </a:endParaRPr>
          </a:p>
        </p:txBody>
      </p:sp>
      <p:sp>
        <p:nvSpPr>
          <p:cNvPr id="13" name="930 Cuadro de texto"/>
          <p:cNvSpPr txBox="1">
            <a:spLocks noChangeArrowheads="1"/>
          </p:cNvSpPr>
          <p:nvPr/>
        </p:nvSpPr>
        <p:spPr bwMode="auto">
          <a:xfrm>
            <a:off x="1729490" y="671382"/>
            <a:ext cx="6000792" cy="43427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s-CO" sz="2200" b="1" i="0" u="none" strike="noStrike" cap="none" normalizeH="0" baseline="0" dirty="0" smtClean="0">
                <a:ln>
                  <a:noFill/>
                </a:ln>
                <a:effectLst/>
                <a:latin typeface="Lucida Calligraphy" pitchFamily="66" charset="0"/>
                <a:cs typeface="Arial" pitchFamily="34" charset="0"/>
              </a:rPr>
              <a:t>El Consejo Directivo</a:t>
            </a:r>
            <a:endParaRPr kumimoji="0" lang="es-CO" sz="1800" b="0" i="0" u="none" strike="noStrike" cap="none" normalizeH="0" baseline="0" dirty="0" smtClean="0">
              <a:ln>
                <a:noFill/>
              </a:ln>
              <a:effectLst/>
              <a:latin typeface="Arial" pitchFamily="34" charset="0"/>
              <a:cs typeface="Arial" pitchFamily="34" charset="0"/>
            </a:endParaRPr>
          </a:p>
        </p:txBody>
      </p:sp>
      <p:sp>
        <p:nvSpPr>
          <p:cNvPr id="14" name="931 Cuadro de texto"/>
          <p:cNvSpPr txBox="1">
            <a:spLocks noChangeArrowheads="1"/>
          </p:cNvSpPr>
          <p:nvPr/>
        </p:nvSpPr>
        <p:spPr bwMode="auto">
          <a:xfrm>
            <a:off x="1663768" y="2154675"/>
            <a:ext cx="6000792" cy="35897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algn="ctr"/>
            <a:r>
              <a:rPr lang="es-ES" sz="2000" dirty="0" smtClean="0">
                <a:latin typeface="Lucida Calligraphy" pitchFamily="66" charset="0"/>
              </a:rPr>
              <a:t>Otorga</a:t>
            </a:r>
            <a:endParaRPr lang="es-CO" sz="2000" dirty="0" smtClean="0">
              <a:latin typeface="Lucida Calligraphy" pitchFamily="66"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CO" sz="2000" b="0" i="0" u="none" strike="noStrike" cap="none" normalizeH="0" baseline="0" dirty="0" smtClean="0">
              <a:ln>
                <a:noFill/>
              </a:ln>
              <a:solidFill>
                <a:schemeClr val="tx1"/>
              </a:solidFill>
              <a:effectLst/>
              <a:latin typeface="Lucida Calligraphy" pitchFamily="66" charset="0"/>
              <a:cs typeface="Arial" pitchFamily="34" charset="0"/>
            </a:endParaRPr>
          </a:p>
        </p:txBody>
      </p:sp>
      <p:sp>
        <p:nvSpPr>
          <p:cNvPr id="15" name="932 Cuadro de texto"/>
          <p:cNvSpPr txBox="1">
            <a:spLocks noChangeArrowheads="1"/>
          </p:cNvSpPr>
          <p:nvPr/>
        </p:nvSpPr>
        <p:spPr bwMode="auto">
          <a:xfrm>
            <a:off x="3148563" y="1763116"/>
            <a:ext cx="2989749" cy="347522"/>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s-CO" sz="1200" b="0" i="0" u="none" strike="noStrike" cap="none" normalizeH="0" baseline="0" dirty="0" smtClean="0">
                <a:ln>
                  <a:noFill/>
                </a:ln>
                <a:effectLst/>
                <a:latin typeface="Lucida Calligraphy" pitchFamily="66" charset="0"/>
                <a:cs typeface="Arial" pitchFamily="34" charset="0"/>
              </a:rPr>
              <a:t>San Vicente del Caguán - Caquetá</a:t>
            </a:r>
            <a:endParaRPr kumimoji="0" lang="es-CO" sz="1800" b="0" i="0" u="none" strike="noStrike" cap="none" normalizeH="0" baseline="0" dirty="0" smtClean="0">
              <a:ln>
                <a:noFill/>
              </a:ln>
              <a:effectLst/>
              <a:latin typeface="Arial" pitchFamily="34" charset="0"/>
              <a:cs typeface="Arial" pitchFamily="34" charset="0"/>
            </a:endParaRPr>
          </a:p>
        </p:txBody>
      </p:sp>
      <p:sp>
        <p:nvSpPr>
          <p:cNvPr id="25" name="930 Cuadro de texto"/>
          <p:cNvSpPr txBox="1">
            <a:spLocks noChangeArrowheads="1"/>
          </p:cNvSpPr>
          <p:nvPr/>
        </p:nvSpPr>
        <p:spPr bwMode="auto">
          <a:xfrm>
            <a:off x="1643042" y="1020268"/>
            <a:ext cx="6000792" cy="43427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lang="es-CO" sz="2200" b="1" dirty="0">
                <a:latin typeface="Lucida Calligraphy" pitchFamily="66" charset="0"/>
                <a:cs typeface="Arial" pitchFamily="34" charset="0"/>
              </a:rPr>
              <a:t>d</a:t>
            </a:r>
            <a:r>
              <a:rPr kumimoji="0" lang="es-CO" sz="2200" b="1" i="0" u="none" strike="noStrike" cap="none" normalizeH="0" dirty="0" smtClean="0">
                <a:ln>
                  <a:noFill/>
                </a:ln>
                <a:effectLst/>
                <a:latin typeface="Lucida Calligraphy" pitchFamily="66" charset="0"/>
                <a:cs typeface="Arial" pitchFamily="34" charset="0"/>
              </a:rPr>
              <a:t>e la Institución Educativa</a:t>
            </a:r>
            <a:endParaRPr kumimoji="0" lang="es-CO" sz="2200" b="0" i="0" u="none" strike="noStrike" cap="none" normalizeH="0" dirty="0" smtClean="0">
              <a:ln>
                <a:noFill/>
              </a:ln>
              <a:effectLst/>
              <a:latin typeface="Arial" pitchFamily="34" charset="0"/>
              <a:cs typeface="Arial" pitchFamily="34" charset="0"/>
            </a:endParaRPr>
          </a:p>
        </p:txBody>
      </p:sp>
      <p:sp>
        <p:nvSpPr>
          <p:cNvPr id="26" name="931 Cuadro de texto"/>
          <p:cNvSpPr txBox="1">
            <a:spLocks noChangeArrowheads="1"/>
          </p:cNvSpPr>
          <p:nvPr/>
        </p:nvSpPr>
        <p:spPr bwMode="auto">
          <a:xfrm>
            <a:off x="1711948" y="1326468"/>
            <a:ext cx="6000792" cy="433957"/>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algn="ctr"/>
            <a:r>
              <a:rPr lang="es-CO" sz="2200" b="1" dirty="0" smtClean="0">
                <a:latin typeface="Lucida Calligraphy" pitchFamily="66" charset="0"/>
              </a:rPr>
              <a:t>San Juan del Losada</a:t>
            </a:r>
            <a:endParaRPr lang="es-CO" sz="2200" dirty="0" smtClean="0">
              <a:latin typeface="Lucida Calligraphy" pitchFamily="66"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CO" sz="2000" b="0" i="0" u="none" strike="noStrike" cap="none" normalizeH="0" baseline="0" dirty="0" smtClean="0">
              <a:ln>
                <a:noFill/>
              </a:ln>
              <a:solidFill>
                <a:schemeClr val="tx1"/>
              </a:solidFill>
              <a:effectLst/>
              <a:latin typeface="Lucida Calligraphy" pitchFamily="66" charset="0"/>
              <a:cs typeface="Arial" pitchFamily="34" charset="0"/>
            </a:endParaRPr>
          </a:p>
        </p:txBody>
      </p:sp>
      <p:sp>
        <p:nvSpPr>
          <p:cNvPr id="27" name="931 Cuadro de texto"/>
          <p:cNvSpPr txBox="1">
            <a:spLocks noChangeArrowheads="1"/>
          </p:cNvSpPr>
          <p:nvPr/>
        </p:nvSpPr>
        <p:spPr bwMode="auto">
          <a:xfrm>
            <a:off x="179511" y="3646016"/>
            <a:ext cx="8801651" cy="35897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algn="ctr"/>
            <a:r>
              <a:rPr lang="es-ES" sz="1200" dirty="0" smtClean="0">
                <a:latin typeface="Lucida Calligraphy" pitchFamily="66" charset="0"/>
              </a:rPr>
              <a:t>C.C. </a:t>
            </a:r>
            <a:r>
              <a:rPr lang="es-ES" sz="1200" dirty="0" smtClean="0">
                <a:latin typeface="Lucida Calligraphy" pitchFamily="66" charset="0"/>
              </a:rPr>
              <a:t>52.178.294</a:t>
            </a:r>
            <a:endParaRPr kumimoji="0" lang="es-CO" sz="2000" b="0" i="0" u="none" strike="noStrike" cap="none" normalizeH="0" baseline="0" dirty="0" smtClean="0">
              <a:ln>
                <a:noFill/>
              </a:ln>
              <a:solidFill>
                <a:schemeClr val="tx1"/>
              </a:solidFill>
              <a:effectLst/>
              <a:latin typeface="Lucida Calligraphy" pitchFamily="66" charset="0"/>
              <a:cs typeface="Arial" pitchFamily="34" charset="0"/>
            </a:endParaRPr>
          </a:p>
        </p:txBody>
      </p:sp>
      <p:grpSp>
        <p:nvGrpSpPr>
          <p:cNvPr id="3" name="2 Grupo"/>
          <p:cNvGrpSpPr/>
          <p:nvPr/>
        </p:nvGrpSpPr>
        <p:grpSpPr>
          <a:xfrm>
            <a:off x="2051720" y="5368748"/>
            <a:ext cx="6027420" cy="735941"/>
            <a:chOff x="2329658" y="5368748"/>
            <a:chExt cx="5749482" cy="735941"/>
          </a:xfrm>
        </p:grpSpPr>
        <p:sp>
          <p:nvSpPr>
            <p:cNvPr id="18" name="17 Rectángulo"/>
            <p:cNvSpPr/>
            <p:nvPr/>
          </p:nvSpPr>
          <p:spPr>
            <a:xfrm>
              <a:off x="2392616" y="5368748"/>
              <a:ext cx="2442335" cy="400110"/>
            </a:xfrm>
            <a:prstGeom prst="rect">
              <a:avLst/>
            </a:prstGeom>
          </p:spPr>
          <p:txBody>
            <a:bodyPr wrap="square">
              <a:spAutoFit/>
            </a:bodyPr>
            <a:lstStyle/>
            <a:p>
              <a:pPr algn="ctr"/>
              <a:r>
                <a:rPr lang="es-ES" sz="2000" dirty="0">
                  <a:latin typeface="Brush Script MT" pitchFamily="66" charset="0"/>
                  <a:ea typeface="Ebrima" pitchFamily="2" charset="0"/>
                  <a:cs typeface="Ebrima" pitchFamily="2" charset="0"/>
                </a:rPr>
                <a:t>Mg. Darío Murcia Lozada</a:t>
              </a:r>
              <a:endParaRPr lang="es-CO" sz="2000" dirty="0">
                <a:latin typeface="Brush Script MT" pitchFamily="66" charset="0"/>
                <a:ea typeface="Ebrima" pitchFamily="2" charset="0"/>
                <a:cs typeface="Ebrima" pitchFamily="2" charset="0"/>
              </a:endParaRPr>
            </a:p>
          </p:txBody>
        </p:sp>
        <p:sp>
          <p:nvSpPr>
            <p:cNvPr id="19" name="18 Rectángulo"/>
            <p:cNvSpPr/>
            <p:nvPr/>
          </p:nvSpPr>
          <p:spPr>
            <a:xfrm>
              <a:off x="2498671" y="5656780"/>
              <a:ext cx="2262300" cy="261610"/>
            </a:xfrm>
            <a:prstGeom prst="rect">
              <a:avLst/>
            </a:prstGeom>
          </p:spPr>
          <p:txBody>
            <a:bodyPr wrap="square">
              <a:spAutoFit/>
            </a:bodyPr>
            <a:lstStyle/>
            <a:p>
              <a:pPr algn="ctr"/>
              <a:r>
                <a:rPr lang="es-ES" sz="1100" dirty="0" smtClean="0">
                  <a:latin typeface="Arial Narrow" pitchFamily="34" charset="0"/>
                </a:rPr>
                <a:t>C.C. </a:t>
              </a:r>
              <a:r>
                <a:rPr lang="es-CO" sz="1100" dirty="0">
                  <a:latin typeface="Arial Narrow" pitchFamily="34" charset="0"/>
                </a:rPr>
                <a:t>17.659.231  Florencia - </a:t>
              </a:r>
              <a:r>
                <a:rPr lang="es-CO" sz="1100" dirty="0" smtClean="0">
                  <a:latin typeface="Arial Narrow" pitchFamily="34" charset="0"/>
                </a:rPr>
                <a:t>Caquetá</a:t>
              </a:r>
              <a:endParaRPr lang="es-CO" sz="1100" dirty="0">
                <a:latin typeface="Arial Narrow" pitchFamily="34" charset="0"/>
              </a:endParaRPr>
            </a:p>
          </p:txBody>
        </p:sp>
        <p:sp>
          <p:nvSpPr>
            <p:cNvPr id="20" name="19 Rectángulo"/>
            <p:cNvSpPr/>
            <p:nvPr/>
          </p:nvSpPr>
          <p:spPr>
            <a:xfrm>
              <a:off x="2498670" y="5843079"/>
              <a:ext cx="2262301" cy="261610"/>
            </a:xfrm>
            <a:prstGeom prst="rect">
              <a:avLst/>
            </a:prstGeom>
          </p:spPr>
          <p:txBody>
            <a:bodyPr wrap="square">
              <a:spAutoFit/>
            </a:bodyPr>
            <a:lstStyle/>
            <a:p>
              <a:pPr algn="ctr"/>
              <a:r>
                <a:rPr lang="es-ES" sz="1100" dirty="0" smtClean="0">
                  <a:solidFill>
                    <a:srgbClr val="000066"/>
                  </a:solidFill>
                  <a:latin typeface="Arial Narrow" pitchFamily="34" charset="0"/>
                </a:rPr>
                <a:t>Rector</a:t>
              </a:r>
              <a:endParaRPr lang="es-CO" sz="1100" dirty="0">
                <a:solidFill>
                  <a:srgbClr val="000066"/>
                </a:solidFill>
                <a:latin typeface="Arial Narrow" pitchFamily="34" charset="0"/>
              </a:endParaRPr>
            </a:p>
          </p:txBody>
        </p:sp>
        <p:sp>
          <p:nvSpPr>
            <p:cNvPr id="21" name="884 Conector recto"/>
            <p:cNvSpPr>
              <a:spLocks noChangeShapeType="1"/>
            </p:cNvSpPr>
            <p:nvPr/>
          </p:nvSpPr>
          <p:spPr bwMode="auto">
            <a:xfrm>
              <a:off x="2329658" y="5368748"/>
              <a:ext cx="2600325"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sp>
          <p:nvSpPr>
            <p:cNvPr id="24" name="23 Rectángulo"/>
            <p:cNvSpPr/>
            <p:nvPr/>
          </p:nvSpPr>
          <p:spPr>
            <a:xfrm>
              <a:off x="5198820" y="5368748"/>
              <a:ext cx="2880320" cy="400110"/>
            </a:xfrm>
            <a:prstGeom prst="rect">
              <a:avLst/>
            </a:prstGeom>
          </p:spPr>
          <p:txBody>
            <a:bodyPr wrap="square">
              <a:spAutoFit/>
            </a:bodyPr>
            <a:lstStyle/>
            <a:p>
              <a:pPr algn="ctr"/>
              <a:r>
                <a:rPr lang="es-ES" sz="2000" dirty="0" smtClean="0">
                  <a:latin typeface="Brush Script MT" pitchFamily="66" charset="0"/>
                  <a:ea typeface="Ebrima" pitchFamily="2" charset="0"/>
                  <a:cs typeface="Ebrima" pitchFamily="2" charset="0"/>
                </a:rPr>
                <a:t>Clara Inés Ortiz Castillo</a:t>
              </a:r>
              <a:endParaRPr lang="es-CO" sz="2000" dirty="0">
                <a:latin typeface="Brush Script MT" pitchFamily="66" charset="0"/>
                <a:ea typeface="Ebrima" pitchFamily="2" charset="0"/>
                <a:cs typeface="Ebrima" pitchFamily="2" charset="0"/>
              </a:endParaRPr>
            </a:p>
          </p:txBody>
        </p:sp>
        <p:sp>
          <p:nvSpPr>
            <p:cNvPr id="28" name="27 Rectángulo"/>
            <p:cNvSpPr/>
            <p:nvPr/>
          </p:nvSpPr>
          <p:spPr>
            <a:xfrm>
              <a:off x="5507830" y="5656780"/>
              <a:ext cx="2262300" cy="261610"/>
            </a:xfrm>
            <a:prstGeom prst="rect">
              <a:avLst/>
            </a:prstGeom>
          </p:spPr>
          <p:txBody>
            <a:bodyPr wrap="square">
              <a:spAutoFit/>
            </a:bodyPr>
            <a:lstStyle/>
            <a:p>
              <a:pPr algn="ctr"/>
              <a:r>
                <a:rPr lang="es-ES" sz="1100" dirty="0" smtClean="0">
                  <a:latin typeface="Arial Narrow" pitchFamily="34" charset="0"/>
                </a:rPr>
                <a:t>C.C. 26.560.350 Rivera - Huila</a:t>
              </a:r>
              <a:endParaRPr lang="es-CO" sz="1100" dirty="0">
                <a:latin typeface="Arial Narrow" pitchFamily="34" charset="0"/>
              </a:endParaRPr>
            </a:p>
          </p:txBody>
        </p:sp>
        <p:sp>
          <p:nvSpPr>
            <p:cNvPr id="29" name="28 Rectángulo"/>
            <p:cNvSpPr/>
            <p:nvPr/>
          </p:nvSpPr>
          <p:spPr>
            <a:xfrm>
              <a:off x="5507829" y="5843079"/>
              <a:ext cx="2262301" cy="261610"/>
            </a:xfrm>
            <a:prstGeom prst="rect">
              <a:avLst/>
            </a:prstGeom>
          </p:spPr>
          <p:txBody>
            <a:bodyPr wrap="square">
              <a:spAutoFit/>
            </a:bodyPr>
            <a:lstStyle/>
            <a:p>
              <a:pPr algn="ctr"/>
              <a:r>
                <a:rPr lang="es-ES" sz="1100" dirty="0" smtClean="0">
                  <a:latin typeface="Arial Narrow" pitchFamily="34" charset="0"/>
                </a:rPr>
                <a:t>Secretaria</a:t>
              </a:r>
              <a:endParaRPr lang="es-CO" sz="1100" dirty="0">
                <a:latin typeface="Arial Narrow" pitchFamily="34" charset="0"/>
              </a:endParaRPr>
            </a:p>
          </p:txBody>
        </p:sp>
        <p:sp>
          <p:nvSpPr>
            <p:cNvPr id="30" name="884 Conector recto"/>
            <p:cNvSpPr>
              <a:spLocks noChangeShapeType="1"/>
            </p:cNvSpPr>
            <p:nvPr/>
          </p:nvSpPr>
          <p:spPr bwMode="auto">
            <a:xfrm>
              <a:off x="5338817" y="5368748"/>
              <a:ext cx="2740323"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grpSp>
    </p:spTree>
    <p:extLst>
      <p:ext uri="{BB962C8B-B14F-4D97-AF65-F5344CB8AC3E}">
        <p14:creationId xmlns:p14="http://schemas.microsoft.com/office/powerpoint/2010/main" val="34024516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31 Imagen"/>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3999" cy="6858000"/>
          </a:xfrm>
          <a:prstGeom prst="rect">
            <a:avLst/>
          </a:prstGeom>
        </p:spPr>
      </p:pic>
      <p:pic>
        <p:nvPicPr>
          <p:cNvPr id="5" name="4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7152" y="1084467"/>
            <a:ext cx="1328749" cy="1351917"/>
          </a:xfrm>
          <a:prstGeom prst="rect">
            <a:avLst/>
          </a:prstGeom>
        </p:spPr>
      </p:pic>
      <p:pic>
        <p:nvPicPr>
          <p:cNvPr id="6" name="5 Imagen" descr="escudo_colombia.png"/>
          <p:cNvPicPr>
            <a:picLocks noChangeAspect="1"/>
          </p:cNvPicPr>
          <p:nvPr/>
        </p:nvPicPr>
        <p:blipFill>
          <a:blip r:embed="rId4"/>
          <a:stretch>
            <a:fillRect/>
          </a:stretch>
        </p:blipFill>
        <p:spPr>
          <a:xfrm>
            <a:off x="7432944" y="1088041"/>
            <a:ext cx="1224137" cy="1440122"/>
          </a:xfrm>
          <a:prstGeom prst="rect">
            <a:avLst/>
          </a:prstGeom>
        </p:spPr>
      </p:pic>
      <p:sp>
        <p:nvSpPr>
          <p:cNvPr id="16" name="977 Cuadro de texto"/>
          <p:cNvSpPr txBox="1">
            <a:spLocks noChangeArrowheads="1"/>
          </p:cNvSpPr>
          <p:nvPr/>
        </p:nvSpPr>
        <p:spPr bwMode="auto">
          <a:xfrm>
            <a:off x="251520" y="2551989"/>
            <a:ext cx="8657635" cy="642216"/>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s-CO" sz="4000" b="1" i="0" u="none" strike="noStrike" cap="none" normalizeH="0" baseline="0" dirty="0" smtClean="0">
                <a:ln>
                  <a:noFill/>
                </a:ln>
                <a:effectLst/>
                <a:latin typeface="Monotype Corsiva" pitchFamily="66" charset="0"/>
                <a:cs typeface="Arial" pitchFamily="34" charset="0"/>
              </a:rPr>
              <a:t>Reconocimiento Especial a:</a:t>
            </a:r>
            <a:endParaRPr kumimoji="0" lang="es-CO" sz="1400" b="0" i="0" u="none" strike="noStrike" cap="none" normalizeH="0" baseline="0" dirty="0" smtClean="0">
              <a:ln>
                <a:noFill/>
              </a:ln>
              <a:effectLst/>
              <a:latin typeface="Monotype Corsiva" pitchFamily="66" charset="0"/>
              <a:cs typeface="Arial" pitchFamily="34" charset="0"/>
            </a:endParaRPr>
          </a:p>
        </p:txBody>
      </p:sp>
      <p:sp>
        <p:nvSpPr>
          <p:cNvPr id="17" name="936 Cuadro de texto"/>
          <p:cNvSpPr txBox="1">
            <a:spLocks noChangeArrowheads="1"/>
          </p:cNvSpPr>
          <p:nvPr/>
        </p:nvSpPr>
        <p:spPr bwMode="auto">
          <a:xfrm>
            <a:off x="179511" y="3194205"/>
            <a:ext cx="8801651" cy="439326"/>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es-ES" sz="2800" b="1" i="1" dirty="0">
                <a:latin typeface="Georgia" pitchFamily="18" charset="0"/>
              </a:rPr>
              <a:t>ADRIANA MARIA QUIROGA ANACONA</a:t>
            </a:r>
            <a:endParaRPr kumimoji="0" lang="es-CO" sz="2400" b="1" i="1" u="none" strike="noStrike" cap="none" normalizeH="0" dirty="0" smtClean="0">
              <a:ln>
                <a:noFill/>
              </a:ln>
              <a:effectLst/>
              <a:latin typeface="Georgia" pitchFamily="18" charset="0"/>
              <a:cs typeface="Arial" pitchFamily="34" charset="0"/>
            </a:endParaRPr>
          </a:p>
        </p:txBody>
      </p:sp>
      <p:sp>
        <p:nvSpPr>
          <p:cNvPr id="31" name="Text Box 3"/>
          <p:cNvSpPr txBox="1">
            <a:spLocks noChangeArrowheads="1"/>
          </p:cNvSpPr>
          <p:nvPr/>
        </p:nvSpPr>
        <p:spPr bwMode="auto">
          <a:xfrm>
            <a:off x="385203" y="4491536"/>
            <a:ext cx="8460001" cy="36671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lang="es-CO" sz="1100" i="1" dirty="0" smtClean="0">
                <a:latin typeface="Arial Narrow" pitchFamily="34" charset="0"/>
                <a:cs typeface="Arial" pitchFamily="34" charset="0"/>
              </a:rPr>
              <a:t>27 de noviembre de 2025</a:t>
            </a:r>
            <a:r>
              <a:rPr kumimoji="0" lang="es-CO" sz="2000" b="0" i="1" u="none" strike="noStrike" cap="none" normalizeH="0" baseline="0" dirty="0" smtClean="0">
                <a:ln>
                  <a:noFill/>
                </a:ln>
                <a:effectLst/>
                <a:latin typeface="Arial Narrow" pitchFamily="34" charset="0"/>
                <a:cs typeface="Arial" pitchFamily="34" charset="0"/>
              </a:rPr>
              <a:t> </a:t>
            </a:r>
            <a:endParaRPr kumimoji="0" lang="es-CO" sz="1800" b="0" i="1" u="none" strike="noStrike" cap="none" normalizeH="0" baseline="0" dirty="0" smtClean="0">
              <a:ln>
                <a:noFill/>
              </a:ln>
              <a:effectLst/>
              <a:latin typeface="Arial" pitchFamily="34" charset="0"/>
              <a:cs typeface="Arial" pitchFamily="34" charset="0"/>
            </a:endParaRPr>
          </a:p>
        </p:txBody>
      </p:sp>
      <p:sp>
        <p:nvSpPr>
          <p:cNvPr id="23" name="932 Cuadro de texto"/>
          <p:cNvSpPr txBox="1">
            <a:spLocks noChangeArrowheads="1"/>
          </p:cNvSpPr>
          <p:nvPr/>
        </p:nvSpPr>
        <p:spPr bwMode="auto">
          <a:xfrm>
            <a:off x="341999" y="4004989"/>
            <a:ext cx="8460001" cy="633622"/>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600"/>
              </a:spcAft>
            </a:pPr>
            <a:r>
              <a:rPr lang="es-CO" sz="1400" dirty="0">
                <a:latin typeface="Monotype Corsiva" pitchFamily="66" charset="0"/>
              </a:rPr>
              <a:t>Por su compromiso en los procesos de aprendizaje en estudiantes del grado primero con la implementación metodologías innovadoras y actividades dinámicas que permiten a los estudiantes practicas significativas de aprendizaje </a:t>
            </a:r>
            <a:endParaRPr kumimoji="0" lang="es-CO" sz="2000" b="0" i="0" u="none" strike="noStrike" cap="none" normalizeH="0" baseline="0" dirty="0" smtClean="0">
              <a:ln>
                <a:noFill/>
              </a:ln>
              <a:effectLst/>
              <a:latin typeface="Monotype Corsiva" pitchFamily="66" charset="0"/>
              <a:cs typeface="Arial" pitchFamily="34" charset="0"/>
            </a:endParaRPr>
          </a:p>
        </p:txBody>
      </p:sp>
      <p:sp>
        <p:nvSpPr>
          <p:cNvPr id="13" name="930 Cuadro de texto"/>
          <p:cNvSpPr txBox="1">
            <a:spLocks noChangeArrowheads="1"/>
          </p:cNvSpPr>
          <p:nvPr/>
        </p:nvSpPr>
        <p:spPr bwMode="auto">
          <a:xfrm>
            <a:off x="1729490" y="671382"/>
            <a:ext cx="6000792" cy="43427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s-CO" sz="2200" b="1" i="0" u="none" strike="noStrike" cap="none" normalizeH="0" baseline="0" dirty="0" smtClean="0">
                <a:ln>
                  <a:noFill/>
                </a:ln>
                <a:effectLst/>
                <a:latin typeface="Lucida Calligraphy" pitchFamily="66" charset="0"/>
                <a:cs typeface="Arial" pitchFamily="34" charset="0"/>
              </a:rPr>
              <a:t>El Consejo Directivo</a:t>
            </a:r>
            <a:endParaRPr kumimoji="0" lang="es-CO" sz="1800" b="0" i="0" u="none" strike="noStrike" cap="none" normalizeH="0" baseline="0" dirty="0" smtClean="0">
              <a:ln>
                <a:noFill/>
              </a:ln>
              <a:effectLst/>
              <a:latin typeface="Arial" pitchFamily="34" charset="0"/>
              <a:cs typeface="Arial" pitchFamily="34" charset="0"/>
            </a:endParaRPr>
          </a:p>
        </p:txBody>
      </p:sp>
      <p:sp>
        <p:nvSpPr>
          <p:cNvPr id="14" name="931 Cuadro de texto"/>
          <p:cNvSpPr txBox="1">
            <a:spLocks noChangeArrowheads="1"/>
          </p:cNvSpPr>
          <p:nvPr/>
        </p:nvSpPr>
        <p:spPr bwMode="auto">
          <a:xfrm>
            <a:off x="1663768" y="2154675"/>
            <a:ext cx="6000792" cy="35897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algn="ctr"/>
            <a:r>
              <a:rPr lang="es-ES" sz="2000" dirty="0" smtClean="0">
                <a:latin typeface="Lucida Calligraphy" pitchFamily="66" charset="0"/>
              </a:rPr>
              <a:t>Otorga</a:t>
            </a:r>
            <a:endParaRPr lang="es-CO" sz="2000" dirty="0" smtClean="0">
              <a:latin typeface="Lucida Calligraphy" pitchFamily="66"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CO" sz="2000" b="0" i="0" u="none" strike="noStrike" cap="none" normalizeH="0" baseline="0" dirty="0" smtClean="0">
              <a:ln>
                <a:noFill/>
              </a:ln>
              <a:solidFill>
                <a:schemeClr val="tx1"/>
              </a:solidFill>
              <a:effectLst/>
              <a:latin typeface="Lucida Calligraphy" pitchFamily="66" charset="0"/>
              <a:cs typeface="Arial" pitchFamily="34" charset="0"/>
            </a:endParaRPr>
          </a:p>
        </p:txBody>
      </p:sp>
      <p:sp>
        <p:nvSpPr>
          <p:cNvPr id="15" name="932 Cuadro de texto"/>
          <p:cNvSpPr txBox="1">
            <a:spLocks noChangeArrowheads="1"/>
          </p:cNvSpPr>
          <p:nvPr/>
        </p:nvSpPr>
        <p:spPr bwMode="auto">
          <a:xfrm>
            <a:off x="3148563" y="1763116"/>
            <a:ext cx="2989749" cy="347522"/>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s-CO" sz="1200" b="0" i="0" u="none" strike="noStrike" cap="none" normalizeH="0" baseline="0" dirty="0" smtClean="0">
                <a:ln>
                  <a:noFill/>
                </a:ln>
                <a:effectLst/>
                <a:latin typeface="Lucida Calligraphy" pitchFamily="66" charset="0"/>
                <a:cs typeface="Arial" pitchFamily="34" charset="0"/>
              </a:rPr>
              <a:t>San Vicente del Caguán - Caquetá</a:t>
            </a:r>
            <a:endParaRPr kumimoji="0" lang="es-CO" sz="1800" b="0" i="0" u="none" strike="noStrike" cap="none" normalizeH="0" baseline="0" dirty="0" smtClean="0">
              <a:ln>
                <a:noFill/>
              </a:ln>
              <a:effectLst/>
              <a:latin typeface="Arial" pitchFamily="34" charset="0"/>
              <a:cs typeface="Arial" pitchFamily="34" charset="0"/>
            </a:endParaRPr>
          </a:p>
        </p:txBody>
      </p:sp>
      <p:sp>
        <p:nvSpPr>
          <p:cNvPr id="25" name="930 Cuadro de texto"/>
          <p:cNvSpPr txBox="1">
            <a:spLocks noChangeArrowheads="1"/>
          </p:cNvSpPr>
          <p:nvPr/>
        </p:nvSpPr>
        <p:spPr bwMode="auto">
          <a:xfrm>
            <a:off x="1643042" y="1020268"/>
            <a:ext cx="6000792" cy="43427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lang="es-CO" sz="2200" b="1" dirty="0">
                <a:latin typeface="Lucida Calligraphy" pitchFamily="66" charset="0"/>
                <a:cs typeface="Arial" pitchFamily="34" charset="0"/>
              </a:rPr>
              <a:t>d</a:t>
            </a:r>
            <a:r>
              <a:rPr kumimoji="0" lang="es-CO" sz="2200" b="1" i="0" u="none" strike="noStrike" cap="none" normalizeH="0" dirty="0" smtClean="0">
                <a:ln>
                  <a:noFill/>
                </a:ln>
                <a:effectLst/>
                <a:latin typeface="Lucida Calligraphy" pitchFamily="66" charset="0"/>
                <a:cs typeface="Arial" pitchFamily="34" charset="0"/>
              </a:rPr>
              <a:t>e la Institución Educativa</a:t>
            </a:r>
            <a:endParaRPr kumimoji="0" lang="es-CO" sz="2200" b="0" i="0" u="none" strike="noStrike" cap="none" normalizeH="0" dirty="0" smtClean="0">
              <a:ln>
                <a:noFill/>
              </a:ln>
              <a:effectLst/>
              <a:latin typeface="Arial" pitchFamily="34" charset="0"/>
              <a:cs typeface="Arial" pitchFamily="34" charset="0"/>
            </a:endParaRPr>
          </a:p>
        </p:txBody>
      </p:sp>
      <p:sp>
        <p:nvSpPr>
          <p:cNvPr id="26" name="931 Cuadro de texto"/>
          <p:cNvSpPr txBox="1">
            <a:spLocks noChangeArrowheads="1"/>
          </p:cNvSpPr>
          <p:nvPr/>
        </p:nvSpPr>
        <p:spPr bwMode="auto">
          <a:xfrm>
            <a:off x="1711948" y="1326468"/>
            <a:ext cx="6000792" cy="433957"/>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algn="ctr"/>
            <a:r>
              <a:rPr lang="es-CO" sz="2200" b="1" dirty="0" smtClean="0">
                <a:latin typeface="Lucida Calligraphy" pitchFamily="66" charset="0"/>
              </a:rPr>
              <a:t>San Juan del Losada</a:t>
            </a:r>
            <a:endParaRPr lang="es-CO" sz="2200" dirty="0" smtClean="0">
              <a:latin typeface="Lucida Calligraphy" pitchFamily="66"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CO" sz="2000" b="0" i="0" u="none" strike="noStrike" cap="none" normalizeH="0" baseline="0" dirty="0" smtClean="0">
              <a:ln>
                <a:noFill/>
              </a:ln>
              <a:solidFill>
                <a:schemeClr val="tx1"/>
              </a:solidFill>
              <a:effectLst/>
              <a:latin typeface="Lucida Calligraphy" pitchFamily="66" charset="0"/>
              <a:cs typeface="Arial" pitchFamily="34" charset="0"/>
            </a:endParaRPr>
          </a:p>
        </p:txBody>
      </p:sp>
      <p:sp>
        <p:nvSpPr>
          <p:cNvPr id="27" name="931 Cuadro de texto"/>
          <p:cNvSpPr txBox="1">
            <a:spLocks noChangeArrowheads="1"/>
          </p:cNvSpPr>
          <p:nvPr/>
        </p:nvSpPr>
        <p:spPr bwMode="auto">
          <a:xfrm>
            <a:off x="179511" y="3646016"/>
            <a:ext cx="8801651" cy="35897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algn="ctr"/>
            <a:r>
              <a:rPr lang="es-ES" sz="1200" dirty="0" smtClean="0">
                <a:latin typeface="Lucida Calligraphy" pitchFamily="66" charset="0"/>
              </a:rPr>
              <a:t>C.C. </a:t>
            </a:r>
            <a:r>
              <a:rPr lang="es-ES" sz="1200" dirty="0" smtClean="0">
                <a:latin typeface="Lucida Calligraphy" pitchFamily="66" charset="0"/>
              </a:rPr>
              <a:t>38.143.330</a:t>
            </a:r>
            <a:endParaRPr kumimoji="0" lang="es-CO" sz="2000" b="0" i="0" u="none" strike="noStrike" cap="none" normalizeH="0" baseline="0" dirty="0" smtClean="0">
              <a:ln>
                <a:noFill/>
              </a:ln>
              <a:solidFill>
                <a:schemeClr val="tx1"/>
              </a:solidFill>
              <a:effectLst/>
              <a:latin typeface="Lucida Calligraphy" pitchFamily="66" charset="0"/>
              <a:cs typeface="Arial" pitchFamily="34" charset="0"/>
            </a:endParaRPr>
          </a:p>
        </p:txBody>
      </p:sp>
      <p:grpSp>
        <p:nvGrpSpPr>
          <p:cNvPr id="3" name="2 Grupo"/>
          <p:cNvGrpSpPr/>
          <p:nvPr/>
        </p:nvGrpSpPr>
        <p:grpSpPr>
          <a:xfrm>
            <a:off x="2051720" y="5368748"/>
            <a:ext cx="6027420" cy="735941"/>
            <a:chOff x="2329658" y="5368748"/>
            <a:chExt cx="5749482" cy="735941"/>
          </a:xfrm>
        </p:grpSpPr>
        <p:sp>
          <p:nvSpPr>
            <p:cNvPr id="18" name="17 Rectángulo"/>
            <p:cNvSpPr/>
            <p:nvPr/>
          </p:nvSpPr>
          <p:spPr>
            <a:xfrm>
              <a:off x="2392616" y="5368748"/>
              <a:ext cx="2442335" cy="400110"/>
            </a:xfrm>
            <a:prstGeom prst="rect">
              <a:avLst/>
            </a:prstGeom>
          </p:spPr>
          <p:txBody>
            <a:bodyPr wrap="square">
              <a:spAutoFit/>
            </a:bodyPr>
            <a:lstStyle/>
            <a:p>
              <a:pPr algn="ctr"/>
              <a:r>
                <a:rPr lang="es-ES" sz="2000" dirty="0">
                  <a:latin typeface="Brush Script MT" pitchFamily="66" charset="0"/>
                  <a:ea typeface="Ebrima" pitchFamily="2" charset="0"/>
                  <a:cs typeface="Ebrima" pitchFamily="2" charset="0"/>
                </a:rPr>
                <a:t>Mg. Darío Murcia Lozada</a:t>
              </a:r>
              <a:endParaRPr lang="es-CO" sz="2000" dirty="0">
                <a:latin typeface="Brush Script MT" pitchFamily="66" charset="0"/>
                <a:ea typeface="Ebrima" pitchFamily="2" charset="0"/>
                <a:cs typeface="Ebrima" pitchFamily="2" charset="0"/>
              </a:endParaRPr>
            </a:p>
          </p:txBody>
        </p:sp>
        <p:sp>
          <p:nvSpPr>
            <p:cNvPr id="19" name="18 Rectángulo"/>
            <p:cNvSpPr/>
            <p:nvPr/>
          </p:nvSpPr>
          <p:spPr>
            <a:xfrm>
              <a:off x="2498671" y="5656780"/>
              <a:ext cx="2262300" cy="261610"/>
            </a:xfrm>
            <a:prstGeom prst="rect">
              <a:avLst/>
            </a:prstGeom>
          </p:spPr>
          <p:txBody>
            <a:bodyPr wrap="square">
              <a:spAutoFit/>
            </a:bodyPr>
            <a:lstStyle/>
            <a:p>
              <a:pPr algn="ctr"/>
              <a:r>
                <a:rPr lang="es-ES" sz="1100" dirty="0" smtClean="0">
                  <a:latin typeface="Arial Narrow" pitchFamily="34" charset="0"/>
                </a:rPr>
                <a:t>C.C. </a:t>
              </a:r>
              <a:r>
                <a:rPr lang="es-CO" sz="1100" dirty="0">
                  <a:latin typeface="Arial Narrow" pitchFamily="34" charset="0"/>
                </a:rPr>
                <a:t>17.659.231  Florencia - </a:t>
              </a:r>
              <a:r>
                <a:rPr lang="es-CO" sz="1100" dirty="0" smtClean="0">
                  <a:latin typeface="Arial Narrow" pitchFamily="34" charset="0"/>
                </a:rPr>
                <a:t>Caquetá</a:t>
              </a:r>
              <a:endParaRPr lang="es-CO" sz="1100" dirty="0">
                <a:latin typeface="Arial Narrow" pitchFamily="34" charset="0"/>
              </a:endParaRPr>
            </a:p>
          </p:txBody>
        </p:sp>
        <p:sp>
          <p:nvSpPr>
            <p:cNvPr id="20" name="19 Rectángulo"/>
            <p:cNvSpPr/>
            <p:nvPr/>
          </p:nvSpPr>
          <p:spPr>
            <a:xfrm>
              <a:off x="2498670" y="5843079"/>
              <a:ext cx="2262301" cy="261610"/>
            </a:xfrm>
            <a:prstGeom prst="rect">
              <a:avLst/>
            </a:prstGeom>
          </p:spPr>
          <p:txBody>
            <a:bodyPr wrap="square">
              <a:spAutoFit/>
            </a:bodyPr>
            <a:lstStyle/>
            <a:p>
              <a:pPr algn="ctr"/>
              <a:r>
                <a:rPr lang="es-ES" sz="1100" dirty="0" smtClean="0">
                  <a:solidFill>
                    <a:srgbClr val="000066"/>
                  </a:solidFill>
                  <a:latin typeface="Arial Narrow" pitchFamily="34" charset="0"/>
                </a:rPr>
                <a:t>Rector</a:t>
              </a:r>
              <a:endParaRPr lang="es-CO" sz="1100" dirty="0">
                <a:solidFill>
                  <a:srgbClr val="000066"/>
                </a:solidFill>
                <a:latin typeface="Arial Narrow" pitchFamily="34" charset="0"/>
              </a:endParaRPr>
            </a:p>
          </p:txBody>
        </p:sp>
        <p:sp>
          <p:nvSpPr>
            <p:cNvPr id="21" name="884 Conector recto"/>
            <p:cNvSpPr>
              <a:spLocks noChangeShapeType="1"/>
            </p:cNvSpPr>
            <p:nvPr/>
          </p:nvSpPr>
          <p:spPr bwMode="auto">
            <a:xfrm>
              <a:off x="2329658" y="5368748"/>
              <a:ext cx="2600325"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sp>
          <p:nvSpPr>
            <p:cNvPr id="24" name="23 Rectángulo"/>
            <p:cNvSpPr/>
            <p:nvPr/>
          </p:nvSpPr>
          <p:spPr>
            <a:xfrm>
              <a:off x="5198820" y="5368748"/>
              <a:ext cx="2880320" cy="400110"/>
            </a:xfrm>
            <a:prstGeom prst="rect">
              <a:avLst/>
            </a:prstGeom>
          </p:spPr>
          <p:txBody>
            <a:bodyPr wrap="square">
              <a:spAutoFit/>
            </a:bodyPr>
            <a:lstStyle/>
            <a:p>
              <a:pPr algn="ctr"/>
              <a:r>
                <a:rPr lang="es-ES" sz="2000" dirty="0" smtClean="0">
                  <a:latin typeface="Brush Script MT" pitchFamily="66" charset="0"/>
                  <a:ea typeface="Ebrima" pitchFamily="2" charset="0"/>
                  <a:cs typeface="Ebrima" pitchFamily="2" charset="0"/>
                </a:rPr>
                <a:t>Clara Inés Ortiz Castillo</a:t>
              </a:r>
              <a:endParaRPr lang="es-CO" sz="2000" dirty="0">
                <a:latin typeface="Brush Script MT" pitchFamily="66" charset="0"/>
                <a:ea typeface="Ebrima" pitchFamily="2" charset="0"/>
                <a:cs typeface="Ebrima" pitchFamily="2" charset="0"/>
              </a:endParaRPr>
            </a:p>
          </p:txBody>
        </p:sp>
        <p:sp>
          <p:nvSpPr>
            <p:cNvPr id="28" name="27 Rectángulo"/>
            <p:cNvSpPr/>
            <p:nvPr/>
          </p:nvSpPr>
          <p:spPr>
            <a:xfrm>
              <a:off x="5507830" y="5656780"/>
              <a:ext cx="2262300" cy="261610"/>
            </a:xfrm>
            <a:prstGeom prst="rect">
              <a:avLst/>
            </a:prstGeom>
          </p:spPr>
          <p:txBody>
            <a:bodyPr wrap="square">
              <a:spAutoFit/>
            </a:bodyPr>
            <a:lstStyle/>
            <a:p>
              <a:pPr algn="ctr"/>
              <a:r>
                <a:rPr lang="es-ES" sz="1100" dirty="0" smtClean="0">
                  <a:latin typeface="Arial Narrow" pitchFamily="34" charset="0"/>
                </a:rPr>
                <a:t>C.C. 26.560.350 Rivera - Huila</a:t>
              </a:r>
              <a:endParaRPr lang="es-CO" sz="1100" dirty="0">
                <a:latin typeface="Arial Narrow" pitchFamily="34" charset="0"/>
              </a:endParaRPr>
            </a:p>
          </p:txBody>
        </p:sp>
        <p:sp>
          <p:nvSpPr>
            <p:cNvPr id="29" name="28 Rectángulo"/>
            <p:cNvSpPr/>
            <p:nvPr/>
          </p:nvSpPr>
          <p:spPr>
            <a:xfrm>
              <a:off x="5507829" y="5843079"/>
              <a:ext cx="2262301" cy="261610"/>
            </a:xfrm>
            <a:prstGeom prst="rect">
              <a:avLst/>
            </a:prstGeom>
          </p:spPr>
          <p:txBody>
            <a:bodyPr wrap="square">
              <a:spAutoFit/>
            </a:bodyPr>
            <a:lstStyle/>
            <a:p>
              <a:pPr algn="ctr"/>
              <a:r>
                <a:rPr lang="es-ES" sz="1100" dirty="0" smtClean="0">
                  <a:latin typeface="Arial Narrow" pitchFamily="34" charset="0"/>
                </a:rPr>
                <a:t>Secretaria</a:t>
              </a:r>
              <a:endParaRPr lang="es-CO" sz="1100" dirty="0">
                <a:latin typeface="Arial Narrow" pitchFamily="34" charset="0"/>
              </a:endParaRPr>
            </a:p>
          </p:txBody>
        </p:sp>
        <p:sp>
          <p:nvSpPr>
            <p:cNvPr id="30" name="884 Conector recto"/>
            <p:cNvSpPr>
              <a:spLocks noChangeShapeType="1"/>
            </p:cNvSpPr>
            <p:nvPr/>
          </p:nvSpPr>
          <p:spPr bwMode="auto">
            <a:xfrm>
              <a:off x="5338817" y="5368748"/>
              <a:ext cx="2740323"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grpSp>
    </p:spTree>
    <p:extLst>
      <p:ext uri="{BB962C8B-B14F-4D97-AF65-F5344CB8AC3E}">
        <p14:creationId xmlns:p14="http://schemas.microsoft.com/office/powerpoint/2010/main" val="4075634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31 Imagen"/>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3999" cy="6858000"/>
          </a:xfrm>
          <a:prstGeom prst="rect">
            <a:avLst/>
          </a:prstGeom>
        </p:spPr>
      </p:pic>
      <p:pic>
        <p:nvPicPr>
          <p:cNvPr id="5" name="4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7152" y="1084467"/>
            <a:ext cx="1328749" cy="1351917"/>
          </a:xfrm>
          <a:prstGeom prst="rect">
            <a:avLst/>
          </a:prstGeom>
        </p:spPr>
      </p:pic>
      <p:pic>
        <p:nvPicPr>
          <p:cNvPr id="6" name="5 Imagen" descr="escudo_colombia.png"/>
          <p:cNvPicPr>
            <a:picLocks noChangeAspect="1"/>
          </p:cNvPicPr>
          <p:nvPr/>
        </p:nvPicPr>
        <p:blipFill>
          <a:blip r:embed="rId4"/>
          <a:stretch>
            <a:fillRect/>
          </a:stretch>
        </p:blipFill>
        <p:spPr>
          <a:xfrm>
            <a:off x="7432944" y="1088041"/>
            <a:ext cx="1224137" cy="1440122"/>
          </a:xfrm>
          <a:prstGeom prst="rect">
            <a:avLst/>
          </a:prstGeom>
        </p:spPr>
      </p:pic>
      <p:sp>
        <p:nvSpPr>
          <p:cNvPr id="16" name="977 Cuadro de texto"/>
          <p:cNvSpPr txBox="1">
            <a:spLocks noChangeArrowheads="1"/>
          </p:cNvSpPr>
          <p:nvPr/>
        </p:nvSpPr>
        <p:spPr bwMode="auto">
          <a:xfrm>
            <a:off x="251520" y="2551989"/>
            <a:ext cx="8657635" cy="642216"/>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s-CO" sz="4000" b="1" i="0" u="none" strike="noStrike" cap="none" normalizeH="0" baseline="0" dirty="0" smtClean="0">
                <a:ln>
                  <a:noFill/>
                </a:ln>
                <a:effectLst/>
                <a:latin typeface="Monotype Corsiva" pitchFamily="66" charset="0"/>
                <a:cs typeface="Arial" pitchFamily="34" charset="0"/>
              </a:rPr>
              <a:t>Reconocimiento Especial a:</a:t>
            </a:r>
            <a:endParaRPr kumimoji="0" lang="es-CO" sz="1400" b="0" i="0" u="none" strike="noStrike" cap="none" normalizeH="0" baseline="0" dirty="0" smtClean="0">
              <a:ln>
                <a:noFill/>
              </a:ln>
              <a:effectLst/>
              <a:latin typeface="Monotype Corsiva" pitchFamily="66" charset="0"/>
              <a:cs typeface="Arial" pitchFamily="34" charset="0"/>
            </a:endParaRPr>
          </a:p>
        </p:txBody>
      </p:sp>
      <p:sp>
        <p:nvSpPr>
          <p:cNvPr id="17" name="936 Cuadro de texto"/>
          <p:cNvSpPr txBox="1">
            <a:spLocks noChangeArrowheads="1"/>
          </p:cNvSpPr>
          <p:nvPr/>
        </p:nvSpPr>
        <p:spPr bwMode="auto">
          <a:xfrm>
            <a:off x="179511" y="3194205"/>
            <a:ext cx="8801651" cy="439326"/>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es-ES" sz="3200" b="1" i="1" dirty="0">
                <a:latin typeface="Georgia" pitchFamily="18" charset="0"/>
              </a:rPr>
              <a:t>LUIS ALFREDO MANCHOLA</a:t>
            </a:r>
            <a:endParaRPr kumimoji="0" lang="es-CO" sz="2800" b="1" i="1" u="none" strike="noStrike" cap="none" normalizeH="0" dirty="0" smtClean="0">
              <a:ln>
                <a:noFill/>
              </a:ln>
              <a:effectLst/>
              <a:latin typeface="Georgia" pitchFamily="18" charset="0"/>
              <a:cs typeface="Arial" pitchFamily="34" charset="0"/>
            </a:endParaRPr>
          </a:p>
        </p:txBody>
      </p:sp>
      <p:sp>
        <p:nvSpPr>
          <p:cNvPr id="31" name="Text Box 3"/>
          <p:cNvSpPr txBox="1">
            <a:spLocks noChangeArrowheads="1"/>
          </p:cNvSpPr>
          <p:nvPr/>
        </p:nvSpPr>
        <p:spPr bwMode="auto">
          <a:xfrm>
            <a:off x="385203" y="4491536"/>
            <a:ext cx="8460001" cy="36671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lang="es-CO" sz="1100" i="1" dirty="0" smtClean="0">
                <a:latin typeface="Arial Narrow" pitchFamily="34" charset="0"/>
                <a:cs typeface="Arial" pitchFamily="34" charset="0"/>
              </a:rPr>
              <a:t>27 de noviembre de 2025</a:t>
            </a:r>
            <a:r>
              <a:rPr kumimoji="0" lang="es-CO" sz="2000" b="0" i="1" u="none" strike="noStrike" cap="none" normalizeH="0" baseline="0" dirty="0" smtClean="0">
                <a:ln>
                  <a:noFill/>
                </a:ln>
                <a:effectLst/>
                <a:latin typeface="Arial Narrow" pitchFamily="34" charset="0"/>
                <a:cs typeface="Arial" pitchFamily="34" charset="0"/>
              </a:rPr>
              <a:t> </a:t>
            </a:r>
            <a:endParaRPr kumimoji="0" lang="es-CO" sz="1800" b="0" i="1" u="none" strike="noStrike" cap="none" normalizeH="0" baseline="0" dirty="0" smtClean="0">
              <a:ln>
                <a:noFill/>
              </a:ln>
              <a:effectLst/>
              <a:latin typeface="Arial" pitchFamily="34" charset="0"/>
              <a:cs typeface="Arial" pitchFamily="34" charset="0"/>
            </a:endParaRPr>
          </a:p>
        </p:txBody>
      </p:sp>
      <p:sp>
        <p:nvSpPr>
          <p:cNvPr id="23" name="932 Cuadro de texto"/>
          <p:cNvSpPr txBox="1">
            <a:spLocks noChangeArrowheads="1"/>
          </p:cNvSpPr>
          <p:nvPr/>
        </p:nvSpPr>
        <p:spPr bwMode="auto">
          <a:xfrm>
            <a:off x="341999" y="4004989"/>
            <a:ext cx="8460001" cy="633622"/>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600"/>
              </a:spcAft>
            </a:pPr>
            <a:r>
              <a:rPr lang="es-CO" sz="1400" dirty="0">
                <a:latin typeface="Monotype Corsiva" pitchFamily="66" charset="0"/>
              </a:rPr>
              <a:t>Por su aporte artístico en los procesos de aprendizaje integrar, su compromiso en los aprendizajes de los estudiantes del grado de tercero, con la implementación metodologías innovadoras y actividades </a:t>
            </a:r>
            <a:r>
              <a:rPr lang="es-CO" sz="1400" dirty="0" smtClean="0">
                <a:latin typeface="Monotype Corsiva" pitchFamily="66" charset="0"/>
              </a:rPr>
              <a:t>dinámicas</a:t>
            </a:r>
            <a:endParaRPr kumimoji="0" lang="es-CO" sz="2000" b="0" i="0" u="none" strike="noStrike" cap="none" normalizeH="0" baseline="0" dirty="0" smtClean="0">
              <a:ln>
                <a:noFill/>
              </a:ln>
              <a:effectLst/>
              <a:latin typeface="Monotype Corsiva" pitchFamily="66" charset="0"/>
              <a:cs typeface="Arial" pitchFamily="34" charset="0"/>
            </a:endParaRPr>
          </a:p>
        </p:txBody>
      </p:sp>
      <p:sp>
        <p:nvSpPr>
          <p:cNvPr id="13" name="930 Cuadro de texto"/>
          <p:cNvSpPr txBox="1">
            <a:spLocks noChangeArrowheads="1"/>
          </p:cNvSpPr>
          <p:nvPr/>
        </p:nvSpPr>
        <p:spPr bwMode="auto">
          <a:xfrm>
            <a:off x="1729490" y="671382"/>
            <a:ext cx="6000792" cy="43427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s-CO" sz="2200" b="1" i="0" u="none" strike="noStrike" cap="none" normalizeH="0" baseline="0" dirty="0" smtClean="0">
                <a:ln>
                  <a:noFill/>
                </a:ln>
                <a:effectLst/>
                <a:latin typeface="Lucida Calligraphy" pitchFamily="66" charset="0"/>
                <a:cs typeface="Arial" pitchFamily="34" charset="0"/>
              </a:rPr>
              <a:t>El Consejo Directivo</a:t>
            </a:r>
            <a:endParaRPr kumimoji="0" lang="es-CO" sz="1800" b="0" i="0" u="none" strike="noStrike" cap="none" normalizeH="0" baseline="0" dirty="0" smtClean="0">
              <a:ln>
                <a:noFill/>
              </a:ln>
              <a:effectLst/>
              <a:latin typeface="Arial" pitchFamily="34" charset="0"/>
              <a:cs typeface="Arial" pitchFamily="34" charset="0"/>
            </a:endParaRPr>
          </a:p>
        </p:txBody>
      </p:sp>
      <p:sp>
        <p:nvSpPr>
          <p:cNvPr id="14" name="931 Cuadro de texto"/>
          <p:cNvSpPr txBox="1">
            <a:spLocks noChangeArrowheads="1"/>
          </p:cNvSpPr>
          <p:nvPr/>
        </p:nvSpPr>
        <p:spPr bwMode="auto">
          <a:xfrm>
            <a:off x="1663768" y="2154675"/>
            <a:ext cx="6000792" cy="35897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algn="ctr"/>
            <a:r>
              <a:rPr lang="es-ES" sz="2000" dirty="0" smtClean="0">
                <a:latin typeface="Lucida Calligraphy" pitchFamily="66" charset="0"/>
              </a:rPr>
              <a:t>Otorga</a:t>
            </a:r>
            <a:endParaRPr lang="es-CO" sz="2000" dirty="0" smtClean="0">
              <a:latin typeface="Lucida Calligraphy" pitchFamily="66"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CO" sz="2000" b="0" i="0" u="none" strike="noStrike" cap="none" normalizeH="0" baseline="0" dirty="0" smtClean="0">
              <a:ln>
                <a:noFill/>
              </a:ln>
              <a:solidFill>
                <a:schemeClr val="tx1"/>
              </a:solidFill>
              <a:effectLst/>
              <a:latin typeface="Lucida Calligraphy" pitchFamily="66" charset="0"/>
              <a:cs typeface="Arial" pitchFamily="34" charset="0"/>
            </a:endParaRPr>
          </a:p>
        </p:txBody>
      </p:sp>
      <p:sp>
        <p:nvSpPr>
          <p:cNvPr id="15" name="932 Cuadro de texto"/>
          <p:cNvSpPr txBox="1">
            <a:spLocks noChangeArrowheads="1"/>
          </p:cNvSpPr>
          <p:nvPr/>
        </p:nvSpPr>
        <p:spPr bwMode="auto">
          <a:xfrm>
            <a:off x="3148563" y="1763116"/>
            <a:ext cx="2989749" cy="347522"/>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s-CO" sz="1200" b="0" i="0" u="none" strike="noStrike" cap="none" normalizeH="0" baseline="0" dirty="0" smtClean="0">
                <a:ln>
                  <a:noFill/>
                </a:ln>
                <a:effectLst/>
                <a:latin typeface="Lucida Calligraphy" pitchFamily="66" charset="0"/>
                <a:cs typeface="Arial" pitchFamily="34" charset="0"/>
              </a:rPr>
              <a:t>San Vicente del Caguán - Caquetá</a:t>
            </a:r>
            <a:endParaRPr kumimoji="0" lang="es-CO" sz="1800" b="0" i="0" u="none" strike="noStrike" cap="none" normalizeH="0" baseline="0" dirty="0" smtClean="0">
              <a:ln>
                <a:noFill/>
              </a:ln>
              <a:effectLst/>
              <a:latin typeface="Arial" pitchFamily="34" charset="0"/>
              <a:cs typeface="Arial" pitchFamily="34" charset="0"/>
            </a:endParaRPr>
          </a:p>
        </p:txBody>
      </p:sp>
      <p:sp>
        <p:nvSpPr>
          <p:cNvPr id="25" name="930 Cuadro de texto"/>
          <p:cNvSpPr txBox="1">
            <a:spLocks noChangeArrowheads="1"/>
          </p:cNvSpPr>
          <p:nvPr/>
        </p:nvSpPr>
        <p:spPr bwMode="auto">
          <a:xfrm>
            <a:off x="1643042" y="1020268"/>
            <a:ext cx="6000792" cy="43427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lang="es-CO" sz="2200" b="1" dirty="0">
                <a:latin typeface="Lucida Calligraphy" pitchFamily="66" charset="0"/>
                <a:cs typeface="Arial" pitchFamily="34" charset="0"/>
              </a:rPr>
              <a:t>d</a:t>
            </a:r>
            <a:r>
              <a:rPr kumimoji="0" lang="es-CO" sz="2200" b="1" i="0" u="none" strike="noStrike" cap="none" normalizeH="0" dirty="0" smtClean="0">
                <a:ln>
                  <a:noFill/>
                </a:ln>
                <a:effectLst/>
                <a:latin typeface="Lucida Calligraphy" pitchFamily="66" charset="0"/>
                <a:cs typeface="Arial" pitchFamily="34" charset="0"/>
              </a:rPr>
              <a:t>e la Institución Educativa</a:t>
            </a:r>
            <a:endParaRPr kumimoji="0" lang="es-CO" sz="2200" b="0" i="0" u="none" strike="noStrike" cap="none" normalizeH="0" dirty="0" smtClean="0">
              <a:ln>
                <a:noFill/>
              </a:ln>
              <a:effectLst/>
              <a:latin typeface="Arial" pitchFamily="34" charset="0"/>
              <a:cs typeface="Arial" pitchFamily="34" charset="0"/>
            </a:endParaRPr>
          </a:p>
        </p:txBody>
      </p:sp>
      <p:sp>
        <p:nvSpPr>
          <p:cNvPr id="26" name="931 Cuadro de texto"/>
          <p:cNvSpPr txBox="1">
            <a:spLocks noChangeArrowheads="1"/>
          </p:cNvSpPr>
          <p:nvPr/>
        </p:nvSpPr>
        <p:spPr bwMode="auto">
          <a:xfrm>
            <a:off x="1711948" y="1326468"/>
            <a:ext cx="6000792" cy="433957"/>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algn="ctr"/>
            <a:r>
              <a:rPr lang="es-CO" sz="2200" b="1" dirty="0" smtClean="0">
                <a:latin typeface="Lucida Calligraphy" pitchFamily="66" charset="0"/>
              </a:rPr>
              <a:t>San Juan del Losada</a:t>
            </a:r>
            <a:endParaRPr lang="es-CO" sz="2200" dirty="0" smtClean="0">
              <a:latin typeface="Lucida Calligraphy" pitchFamily="66"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CO" sz="2000" b="0" i="0" u="none" strike="noStrike" cap="none" normalizeH="0" baseline="0" dirty="0" smtClean="0">
              <a:ln>
                <a:noFill/>
              </a:ln>
              <a:solidFill>
                <a:schemeClr val="tx1"/>
              </a:solidFill>
              <a:effectLst/>
              <a:latin typeface="Lucida Calligraphy" pitchFamily="66" charset="0"/>
              <a:cs typeface="Arial" pitchFamily="34" charset="0"/>
            </a:endParaRPr>
          </a:p>
        </p:txBody>
      </p:sp>
      <p:sp>
        <p:nvSpPr>
          <p:cNvPr id="27" name="931 Cuadro de texto"/>
          <p:cNvSpPr txBox="1">
            <a:spLocks noChangeArrowheads="1"/>
          </p:cNvSpPr>
          <p:nvPr/>
        </p:nvSpPr>
        <p:spPr bwMode="auto">
          <a:xfrm>
            <a:off x="179511" y="3646016"/>
            <a:ext cx="8801651" cy="35897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algn="ctr"/>
            <a:r>
              <a:rPr lang="es-ES" sz="1200" dirty="0" smtClean="0">
                <a:latin typeface="Lucida Calligraphy" pitchFamily="66" charset="0"/>
              </a:rPr>
              <a:t>C.C. </a:t>
            </a:r>
            <a:r>
              <a:rPr lang="es-ES" sz="1200" dirty="0" smtClean="0">
                <a:latin typeface="Lucida Calligraphy" pitchFamily="66" charset="0"/>
              </a:rPr>
              <a:t>79.340.833</a:t>
            </a:r>
            <a:endParaRPr kumimoji="0" lang="es-CO" sz="2000" b="0" i="0" u="none" strike="noStrike" cap="none" normalizeH="0" baseline="0" dirty="0" smtClean="0">
              <a:ln>
                <a:noFill/>
              </a:ln>
              <a:solidFill>
                <a:schemeClr val="tx1"/>
              </a:solidFill>
              <a:effectLst/>
              <a:latin typeface="Lucida Calligraphy" pitchFamily="66" charset="0"/>
              <a:cs typeface="Arial" pitchFamily="34" charset="0"/>
            </a:endParaRPr>
          </a:p>
        </p:txBody>
      </p:sp>
      <p:grpSp>
        <p:nvGrpSpPr>
          <p:cNvPr id="3" name="2 Grupo"/>
          <p:cNvGrpSpPr/>
          <p:nvPr/>
        </p:nvGrpSpPr>
        <p:grpSpPr>
          <a:xfrm>
            <a:off x="2051720" y="5368748"/>
            <a:ext cx="6027420" cy="735941"/>
            <a:chOff x="2329658" y="5368748"/>
            <a:chExt cx="5749482" cy="735941"/>
          </a:xfrm>
        </p:grpSpPr>
        <p:sp>
          <p:nvSpPr>
            <p:cNvPr id="18" name="17 Rectángulo"/>
            <p:cNvSpPr/>
            <p:nvPr/>
          </p:nvSpPr>
          <p:spPr>
            <a:xfrm>
              <a:off x="2392616" y="5368748"/>
              <a:ext cx="2442335" cy="400110"/>
            </a:xfrm>
            <a:prstGeom prst="rect">
              <a:avLst/>
            </a:prstGeom>
          </p:spPr>
          <p:txBody>
            <a:bodyPr wrap="square">
              <a:spAutoFit/>
            </a:bodyPr>
            <a:lstStyle/>
            <a:p>
              <a:pPr algn="ctr"/>
              <a:r>
                <a:rPr lang="es-ES" sz="2000" dirty="0">
                  <a:latin typeface="Brush Script MT" pitchFamily="66" charset="0"/>
                  <a:ea typeface="Ebrima" pitchFamily="2" charset="0"/>
                  <a:cs typeface="Ebrima" pitchFamily="2" charset="0"/>
                </a:rPr>
                <a:t>Mg. Darío Murcia Lozada</a:t>
              </a:r>
              <a:endParaRPr lang="es-CO" sz="2000" dirty="0">
                <a:latin typeface="Brush Script MT" pitchFamily="66" charset="0"/>
                <a:ea typeface="Ebrima" pitchFamily="2" charset="0"/>
                <a:cs typeface="Ebrima" pitchFamily="2" charset="0"/>
              </a:endParaRPr>
            </a:p>
          </p:txBody>
        </p:sp>
        <p:sp>
          <p:nvSpPr>
            <p:cNvPr id="19" name="18 Rectángulo"/>
            <p:cNvSpPr/>
            <p:nvPr/>
          </p:nvSpPr>
          <p:spPr>
            <a:xfrm>
              <a:off x="2498671" y="5656780"/>
              <a:ext cx="2262300" cy="261610"/>
            </a:xfrm>
            <a:prstGeom prst="rect">
              <a:avLst/>
            </a:prstGeom>
          </p:spPr>
          <p:txBody>
            <a:bodyPr wrap="square">
              <a:spAutoFit/>
            </a:bodyPr>
            <a:lstStyle/>
            <a:p>
              <a:pPr algn="ctr"/>
              <a:r>
                <a:rPr lang="es-ES" sz="1100" dirty="0" smtClean="0">
                  <a:latin typeface="Arial Narrow" pitchFamily="34" charset="0"/>
                </a:rPr>
                <a:t>C.C. </a:t>
              </a:r>
              <a:r>
                <a:rPr lang="es-CO" sz="1100" dirty="0">
                  <a:latin typeface="Arial Narrow" pitchFamily="34" charset="0"/>
                </a:rPr>
                <a:t>17.659.231  Florencia - </a:t>
              </a:r>
              <a:r>
                <a:rPr lang="es-CO" sz="1100" dirty="0" smtClean="0">
                  <a:latin typeface="Arial Narrow" pitchFamily="34" charset="0"/>
                </a:rPr>
                <a:t>Caquetá</a:t>
              </a:r>
              <a:endParaRPr lang="es-CO" sz="1100" dirty="0">
                <a:latin typeface="Arial Narrow" pitchFamily="34" charset="0"/>
              </a:endParaRPr>
            </a:p>
          </p:txBody>
        </p:sp>
        <p:sp>
          <p:nvSpPr>
            <p:cNvPr id="20" name="19 Rectángulo"/>
            <p:cNvSpPr/>
            <p:nvPr/>
          </p:nvSpPr>
          <p:spPr>
            <a:xfrm>
              <a:off x="2498670" y="5843079"/>
              <a:ext cx="2262301" cy="261610"/>
            </a:xfrm>
            <a:prstGeom prst="rect">
              <a:avLst/>
            </a:prstGeom>
          </p:spPr>
          <p:txBody>
            <a:bodyPr wrap="square">
              <a:spAutoFit/>
            </a:bodyPr>
            <a:lstStyle/>
            <a:p>
              <a:pPr algn="ctr"/>
              <a:r>
                <a:rPr lang="es-ES" sz="1100" dirty="0" smtClean="0">
                  <a:solidFill>
                    <a:srgbClr val="000066"/>
                  </a:solidFill>
                  <a:latin typeface="Arial Narrow" pitchFamily="34" charset="0"/>
                </a:rPr>
                <a:t>Rector</a:t>
              </a:r>
              <a:endParaRPr lang="es-CO" sz="1100" dirty="0">
                <a:solidFill>
                  <a:srgbClr val="000066"/>
                </a:solidFill>
                <a:latin typeface="Arial Narrow" pitchFamily="34" charset="0"/>
              </a:endParaRPr>
            </a:p>
          </p:txBody>
        </p:sp>
        <p:sp>
          <p:nvSpPr>
            <p:cNvPr id="21" name="884 Conector recto"/>
            <p:cNvSpPr>
              <a:spLocks noChangeShapeType="1"/>
            </p:cNvSpPr>
            <p:nvPr/>
          </p:nvSpPr>
          <p:spPr bwMode="auto">
            <a:xfrm>
              <a:off x="2329658" y="5368748"/>
              <a:ext cx="2600325"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sp>
          <p:nvSpPr>
            <p:cNvPr id="24" name="23 Rectángulo"/>
            <p:cNvSpPr/>
            <p:nvPr/>
          </p:nvSpPr>
          <p:spPr>
            <a:xfrm>
              <a:off x="5198820" y="5368748"/>
              <a:ext cx="2880320" cy="400110"/>
            </a:xfrm>
            <a:prstGeom prst="rect">
              <a:avLst/>
            </a:prstGeom>
          </p:spPr>
          <p:txBody>
            <a:bodyPr wrap="square">
              <a:spAutoFit/>
            </a:bodyPr>
            <a:lstStyle/>
            <a:p>
              <a:pPr algn="ctr"/>
              <a:r>
                <a:rPr lang="es-ES" sz="2000" dirty="0" smtClean="0">
                  <a:latin typeface="Brush Script MT" pitchFamily="66" charset="0"/>
                  <a:ea typeface="Ebrima" pitchFamily="2" charset="0"/>
                  <a:cs typeface="Ebrima" pitchFamily="2" charset="0"/>
                </a:rPr>
                <a:t>Clara Inés Ortiz Castillo</a:t>
              </a:r>
              <a:endParaRPr lang="es-CO" sz="2000" dirty="0">
                <a:latin typeface="Brush Script MT" pitchFamily="66" charset="0"/>
                <a:ea typeface="Ebrima" pitchFamily="2" charset="0"/>
                <a:cs typeface="Ebrima" pitchFamily="2" charset="0"/>
              </a:endParaRPr>
            </a:p>
          </p:txBody>
        </p:sp>
        <p:sp>
          <p:nvSpPr>
            <p:cNvPr id="28" name="27 Rectángulo"/>
            <p:cNvSpPr/>
            <p:nvPr/>
          </p:nvSpPr>
          <p:spPr>
            <a:xfrm>
              <a:off x="5507830" y="5656780"/>
              <a:ext cx="2262300" cy="261610"/>
            </a:xfrm>
            <a:prstGeom prst="rect">
              <a:avLst/>
            </a:prstGeom>
          </p:spPr>
          <p:txBody>
            <a:bodyPr wrap="square">
              <a:spAutoFit/>
            </a:bodyPr>
            <a:lstStyle/>
            <a:p>
              <a:pPr algn="ctr"/>
              <a:r>
                <a:rPr lang="es-ES" sz="1100" dirty="0" smtClean="0">
                  <a:latin typeface="Arial Narrow" pitchFamily="34" charset="0"/>
                </a:rPr>
                <a:t>C.C. 26.560.350 Rivera - Huila</a:t>
              </a:r>
              <a:endParaRPr lang="es-CO" sz="1100" dirty="0">
                <a:latin typeface="Arial Narrow" pitchFamily="34" charset="0"/>
              </a:endParaRPr>
            </a:p>
          </p:txBody>
        </p:sp>
        <p:sp>
          <p:nvSpPr>
            <p:cNvPr id="29" name="28 Rectángulo"/>
            <p:cNvSpPr/>
            <p:nvPr/>
          </p:nvSpPr>
          <p:spPr>
            <a:xfrm>
              <a:off x="5507829" y="5843079"/>
              <a:ext cx="2262301" cy="261610"/>
            </a:xfrm>
            <a:prstGeom prst="rect">
              <a:avLst/>
            </a:prstGeom>
          </p:spPr>
          <p:txBody>
            <a:bodyPr wrap="square">
              <a:spAutoFit/>
            </a:bodyPr>
            <a:lstStyle/>
            <a:p>
              <a:pPr algn="ctr"/>
              <a:r>
                <a:rPr lang="es-ES" sz="1100" dirty="0" smtClean="0">
                  <a:latin typeface="Arial Narrow" pitchFamily="34" charset="0"/>
                </a:rPr>
                <a:t>Secretaria</a:t>
              </a:r>
              <a:endParaRPr lang="es-CO" sz="1100" dirty="0">
                <a:latin typeface="Arial Narrow" pitchFamily="34" charset="0"/>
              </a:endParaRPr>
            </a:p>
          </p:txBody>
        </p:sp>
        <p:sp>
          <p:nvSpPr>
            <p:cNvPr id="30" name="884 Conector recto"/>
            <p:cNvSpPr>
              <a:spLocks noChangeShapeType="1"/>
            </p:cNvSpPr>
            <p:nvPr/>
          </p:nvSpPr>
          <p:spPr bwMode="auto">
            <a:xfrm>
              <a:off x="5338817" y="5368748"/>
              <a:ext cx="2740323"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grpSp>
    </p:spTree>
    <p:extLst>
      <p:ext uri="{BB962C8B-B14F-4D97-AF65-F5344CB8AC3E}">
        <p14:creationId xmlns:p14="http://schemas.microsoft.com/office/powerpoint/2010/main" val="2486109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31 Imagen"/>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3999" cy="6858000"/>
          </a:xfrm>
          <a:prstGeom prst="rect">
            <a:avLst/>
          </a:prstGeom>
        </p:spPr>
      </p:pic>
      <p:pic>
        <p:nvPicPr>
          <p:cNvPr id="5" name="4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7152" y="1084467"/>
            <a:ext cx="1328749" cy="1351917"/>
          </a:xfrm>
          <a:prstGeom prst="rect">
            <a:avLst/>
          </a:prstGeom>
        </p:spPr>
      </p:pic>
      <p:pic>
        <p:nvPicPr>
          <p:cNvPr id="6" name="5 Imagen" descr="escudo_colombia.png"/>
          <p:cNvPicPr>
            <a:picLocks noChangeAspect="1"/>
          </p:cNvPicPr>
          <p:nvPr/>
        </p:nvPicPr>
        <p:blipFill>
          <a:blip r:embed="rId4"/>
          <a:stretch>
            <a:fillRect/>
          </a:stretch>
        </p:blipFill>
        <p:spPr>
          <a:xfrm>
            <a:off x="7432944" y="1088041"/>
            <a:ext cx="1224137" cy="1440122"/>
          </a:xfrm>
          <a:prstGeom prst="rect">
            <a:avLst/>
          </a:prstGeom>
        </p:spPr>
      </p:pic>
      <p:sp>
        <p:nvSpPr>
          <p:cNvPr id="16" name="977 Cuadro de texto"/>
          <p:cNvSpPr txBox="1">
            <a:spLocks noChangeArrowheads="1"/>
          </p:cNvSpPr>
          <p:nvPr/>
        </p:nvSpPr>
        <p:spPr bwMode="auto">
          <a:xfrm>
            <a:off x="251520" y="2551989"/>
            <a:ext cx="8657635" cy="642216"/>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s-CO" sz="4000" b="1" i="0" u="none" strike="noStrike" cap="none" normalizeH="0" baseline="0" dirty="0" smtClean="0">
                <a:ln>
                  <a:noFill/>
                </a:ln>
                <a:effectLst/>
                <a:latin typeface="Monotype Corsiva" pitchFamily="66" charset="0"/>
                <a:cs typeface="Arial" pitchFamily="34" charset="0"/>
              </a:rPr>
              <a:t>Reconocimiento Especial a:</a:t>
            </a:r>
            <a:endParaRPr kumimoji="0" lang="es-CO" sz="1400" b="0" i="0" u="none" strike="noStrike" cap="none" normalizeH="0" baseline="0" dirty="0" smtClean="0">
              <a:ln>
                <a:noFill/>
              </a:ln>
              <a:effectLst/>
              <a:latin typeface="Monotype Corsiva" pitchFamily="66" charset="0"/>
              <a:cs typeface="Arial" pitchFamily="34" charset="0"/>
            </a:endParaRPr>
          </a:p>
        </p:txBody>
      </p:sp>
      <p:sp>
        <p:nvSpPr>
          <p:cNvPr id="17" name="936 Cuadro de texto"/>
          <p:cNvSpPr txBox="1">
            <a:spLocks noChangeArrowheads="1"/>
          </p:cNvSpPr>
          <p:nvPr/>
        </p:nvSpPr>
        <p:spPr bwMode="auto">
          <a:xfrm>
            <a:off x="179511" y="3194205"/>
            <a:ext cx="8801651" cy="439326"/>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es-ES" sz="2400" b="1" i="1" dirty="0">
                <a:latin typeface="Georgia" pitchFamily="18" charset="0"/>
              </a:rPr>
              <a:t>DOLORES NOTHBURGA FUELAGAN CABRERA</a:t>
            </a:r>
            <a:endParaRPr kumimoji="0" lang="es-CO" sz="2000" b="1" i="1" u="none" strike="noStrike" cap="none" normalizeH="0" dirty="0" smtClean="0">
              <a:ln>
                <a:noFill/>
              </a:ln>
              <a:effectLst/>
              <a:latin typeface="Georgia" pitchFamily="18" charset="0"/>
              <a:cs typeface="Arial" pitchFamily="34" charset="0"/>
            </a:endParaRPr>
          </a:p>
        </p:txBody>
      </p:sp>
      <p:sp>
        <p:nvSpPr>
          <p:cNvPr id="31" name="Text Box 3"/>
          <p:cNvSpPr txBox="1">
            <a:spLocks noChangeArrowheads="1"/>
          </p:cNvSpPr>
          <p:nvPr/>
        </p:nvSpPr>
        <p:spPr bwMode="auto">
          <a:xfrm>
            <a:off x="385203" y="4491536"/>
            <a:ext cx="8460001" cy="36671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lang="es-CO" sz="1100" i="1" dirty="0" smtClean="0">
                <a:latin typeface="Arial Narrow" pitchFamily="34" charset="0"/>
                <a:cs typeface="Arial" pitchFamily="34" charset="0"/>
              </a:rPr>
              <a:t>27 de noviembre de 2025</a:t>
            </a:r>
            <a:r>
              <a:rPr kumimoji="0" lang="es-CO" sz="2000" b="0" i="1" u="none" strike="noStrike" cap="none" normalizeH="0" baseline="0" dirty="0" smtClean="0">
                <a:ln>
                  <a:noFill/>
                </a:ln>
                <a:effectLst/>
                <a:latin typeface="Arial Narrow" pitchFamily="34" charset="0"/>
                <a:cs typeface="Arial" pitchFamily="34" charset="0"/>
              </a:rPr>
              <a:t> </a:t>
            </a:r>
            <a:endParaRPr kumimoji="0" lang="es-CO" sz="1800" b="0" i="1" u="none" strike="noStrike" cap="none" normalizeH="0" baseline="0" dirty="0" smtClean="0">
              <a:ln>
                <a:noFill/>
              </a:ln>
              <a:effectLst/>
              <a:latin typeface="Arial" pitchFamily="34" charset="0"/>
              <a:cs typeface="Arial" pitchFamily="34" charset="0"/>
            </a:endParaRPr>
          </a:p>
        </p:txBody>
      </p:sp>
      <p:sp>
        <p:nvSpPr>
          <p:cNvPr id="23" name="932 Cuadro de texto"/>
          <p:cNvSpPr txBox="1">
            <a:spLocks noChangeArrowheads="1"/>
          </p:cNvSpPr>
          <p:nvPr/>
        </p:nvSpPr>
        <p:spPr bwMode="auto">
          <a:xfrm>
            <a:off x="341999" y="3885431"/>
            <a:ext cx="8460001" cy="705555"/>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600"/>
              </a:spcAft>
            </a:pPr>
            <a:r>
              <a:rPr lang="es-CO" sz="1400" dirty="0">
                <a:latin typeface="Monotype Corsiva" pitchFamily="66" charset="0"/>
              </a:rPr>
              <a:t>Por su compromiso en el uso del tiempo libre y el desarrollo de actividades de proyección a la comunidad es esencial para fomentar la participación activa de los estudiantes. Estas iniciativas promueven el desarrollo de habilidades sociales y cívicas, y permiten a los estudiantes contribuir al bienestar de su comunidad y fortalecer la conciencia sobre su rol en la sociedad.</a:t>
            </a:r>
            <a:endParaRPr kumimoji="0" lang="es-CO" sz="2000" b="0" i="0" u="none" strike="noStrike" cap="none" normalizeH="0" dirty="0" smtClean="0">
              <a:ln>
                <a:noFill/>
              </a:ln>
              <a:effectLst/>
              <a:latin typeface="Monotype Corsiva" pitchFamily="66" charset="0"/>
              <a:cs typeface="Arial" pitchFamily="34" charset="0"/>
            </a:endParaRPr>
          </a:p>
        </p:txBody>
      </p:sp>
      <p:sp>
        <p:nvSpPr>
          <p:cNvPr id="13" name="930 Cuadro de texto"/>
          <p:cNvSpPr txBox="1">
            <a:spLocks noChangeArrowheads="1"/>
          </p:cNvSpPr>
          <p:nvPr/>
        </p:nvSpPr>
        <p:spPr bwMode="auto">
          <a:xfrm>
            <a:off x="1729490" y="671382"/>
            <a:ext cx="6000792" cy="43427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s-CO" sz="2200" b="1" i="0" u="none" strike="noStrike" cap="none" normalizeH="0" baseline="0" dirty="0" smtClean="0">
                <a:ln>
                  <a:noFill/>
                </a:ln>
                <a:effectLst/>
                <a:latin typeface="Lucida Calligraphy" pitchFamily="66" charset="0"/>
                <a:cs typeface="Arial" pitchFamily="34" charset="0"/>
              </a:rPr>
              <a:t>El Consejo Directivo</a:t>
            </a:r>
            <a:endParaRPr kumimoji="0" lang="es-CO" sz="1800" b="0" i="0" u="none" strike="noStrike" cap="none" normalizeH="0" baseline="0" dirty="0" smtClean="0">
              <a:ln>
                <a:noFill/>
              </a:ln>
              <a:effectLst/>
              <a:latin typeface="Arial" pitchFamily="34" charset="0"/>
              <a:cs typeface="Arial" pitchFamily="34" charset="0"/>
            </a:endParaRPr>
          </a:p>
        </p:txBody>
      </p:sp>
      <p:sp>
        <p:nvSpPr>
          <p:cNvPr id="14" name="931 Cuadro de texto"/>
          <p:cNvSpPr txBox="1">
            <a:spLocks noChangeArrowheads="1"/>
          </p:cNvSpPr>
          <p:nvPr/>
        </p:nvSpPr>
        <p:spPr bwMode="auto">
          <a:xfrm>
            <a:off x="1663768" y="2154675"/>
            <a:ext cx="6000792" cy="35897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algn="ctr"/>
            <a:r>
              <a:rPr lang="es-ES" sz="2000" dirty="0" smtClean="0">
                <a:latin typeface="Lucida Calligraphy" pitchFamily="66" charset="0"/>
              </a:rPr>
              <a:t>Otorga</a:t>
            </a:r>
            <a:endParaRPr lang="es-CO" sz="2000" dirty="0" smtClean="0">
              <a:latin typeface="Lucida Calligraphy" pitchFamily="66"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CO" sz="2000" b="0" i="0" u="none" strike="noStrike" cap="none" normalizeH="0" baseline="0" dirty="0" smtClean="0">
              <a:ln>
                <a:noFill/>
              </a:ln>
              <a:solidFill>
                <a:schemeClr val="tx1"/>
              </a:solidFill>
              <a:effectLst/>
              <a:latin typeface="Lucida Calligraphy" pitchFamily="66" charset="0"/>
              <a:cs typeface="Arial" pitchFamily="34" charset="0"/>
            </a:endParaRPr>
          </a:p>
        </p:txBody>
      </p:sp>
      <p:sp>
        <p:nvSpPr>
          <p:cNvPr id="15" name="932 Cuadro de texto"/>
          <p:cNvSpPr txBox="1">
            <a:spLocks noChangeArrowheads="1"/>
          </p:cNvSpPr>
          <p:nvPr/>
        </p:nvSpPr>
        <p:spPr bwMode="auto">
          <a:xfrm>
            <a:off x="3148563" y="1763116"/>
            <a:ext cx="2989749" cy="347522"/>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s-CO" sz="1200" b="0" i="0" u="none" strike="noStrike" cap="none" normalizeH="0" baseline="0" dirty="0" smtClean="0">
                <a:ln>
                  <a:noFill/>
                </a:ln>
                <a:effectLst/>
                <a:latin typeface="Lucida Calligraphy" pitchFamily="66" charset="0"/>
                <a:cs typeface="Arial" pitchFamily="34" charset="0"/>
              </a:rPr>
              <a:t>San Vicente del Caguán - Caquetá</a:t>
            </a:r>
            <a:endParaRPr kumimoji="0" lang="es-CO" sz="1800" b="0" i="0" u="none" strike="noStrike" cap="none" normalizeH="0" baseline="0" dirty="0" smtClean="0">
              <a:ln>
                <a:noFill/>
              </a:ln>
              <a:effectLst/>
              <a:latin typeface="Arial" pitchFamily="34" charset="0"/>
              <a:cs typeface="Arial" pitchFamily="34" charset="0"/>
            </a:endParaRPr>
          </a:p>
        </p:txBody>
      </p:sp>
      <p:sp>
        <p:nvSpPr>
          <p:cNvPr id="25" name="930 Cuadro de texto"/>
          <p:cNvSpPr txBox="1">
            <a:spLocks noChangeArrowheads="1"/>
          </p:cNvSpPr>
          <p:nvPr/>
        </p:nvSpPr>
        <p:spPr bwMode="auto">
          <a:xfrm>
            <a:off x="1643042" y="1020268"/>
            <a:ext cx="6000792" cy="43427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lang="es-CO" sz="2200" b="1" dirty="0">
                <a:latin typeface="Lucida Calligraphy" pitchFamily="66" charset="0"/>
                <a:cs typeface="Arial" pitchFamily="34" charset="0"/>
              </a:rPr>
              <a:t>d</a:t>
            </a:r>
            <a:r>
              <a:rPr kumimoji="0" lang="es-CO" sz="2200" b="1" i="0" u="none" strike="noStrike" cap="none" normalizeH="0" dirty="0" smtClean="0">
                <a:ln>
                  <a:noFill/>
                </a:ln>
                <a:effectLst/>
                <a:latin typeface="Lucida Calligraphy" pitchFamily="66" charset="0"/>
                <a:cs typeface="Arial" pitchFamily="34" charset="0"/>
              </a:rPr>
              <a:t>e la Institución Educativa</a:t>
            </a:r>
            <a:endParaRPr kumimoji="0" lang="es-CO" sz="2200" b="0" i="0" u="none" strike="noStrike" cap="none" normalizeH="0" dirty="0" smtClean="0">
              <a:ln>
                <a:noFill/>
              </a:ln>
              <a:effectLst/>
              <a:latin typeface="Arial" pitchFamily="34" charset="0"/>
              <a:cs typeface="Arial" pitchFamily="34" charset="0"/>
            </a:endParaRPr>
          </a:p>
        </p:txBody>
      </p:sp>
      <p:sp>
        <p:nvSpPr>
          <p:cNvPr id="26" name="931 Cuadro de texto"/>
          <p:cNvSpPr txBox="1">
            <a:spLocks noChangeArrowheads="1"/>
          </p:cNvSpPr>
          <p:nvPr/>
        </p:nvSpPr>
        <p:spPr bwMode="auto">
          <a:xfrm>
            <a:off x="1711948" y="1326468"/>
            <a:ext cx="6000792" cy="433957"/>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algn="ctr"/>
            <a:r>
              <a:rPr lang="es-CO" sz="2200" b="1" dirty="0" smtClean="0">
                <a:latin typeface="Lucida Calligraphy" pitchFamily="66" charset="0"/>
              </a:rPr>
              <a:t>San Juan del Losada</a:t>
            </a:r>
            <a:endParaRPr lang="es-CO" sz="2200" dirty="0" smtClean="0">
              <a:latin typeface="Lucida Calligraphy" pitchFamily="66"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CO" sz="2000" b="0" i="0" u="none" strike="noStrike" cap="none" normalizeH="0" baseline="0" dirty="0" smtClean="0">
              <a:ln>
                <a:noFill/>
              </a:ln>
              <a:solidFill>
                <a:schemeClr val="tx1"/>
              </a:solidFill>
              <a:effectLst/>
              <a:latin typeface="Lucida Calligraphy" pitchFamily="66" charset="0"/>
              <a:cs typeface="Arial" pitchFamily="34" charset="0"/>
            </a:endParaRPr>
          </a:p>
        </p:txBody>
      </p:sp>
      <p:sp>
        <p:nvSpPr>
          <p:cNvPr id="27" name="931 Cuadro de texto"/>
          <p:cNvSpPr txBox="1">
            <a:spLocks noChangeArrowheads="1"/>
          </p:cNvSpPr>
          <p:nvPr/>
        </p:nvSpPr>
        <p:spPr bwMode="auto">
          <a:xfrm>
            <a:off x="179511" y="3607916"/>
            <a:ext cx="8801651" cy="35897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algn="ctr"/>
            <a:r>
              <a:rPr lang="es-ES" sz="1200" dirty="0" smtClean="0">
                <a:latin typeface="Lucida Calligraphy" pitchFamily="66" charset="0"/>
              </a:rPr>
              <a:t>C.C</a:t>
            </a:r>
            <a:r>
              <a:rPr lang="es-ES" sz="1200" dirty="0" smtClean="0">
                <a:latin typeface="Lucida Calligraphy" pitchFamily="66" charset="0"/>
              </a:rPr>
              <a:t>. 36.998.812</a:t>
            </a:r>
            <a:endParaRPr kumimoji="0" lang="es-CO" sz="2000" b="0" i="0" u="none" strike="noStrike" cap="none" normalizeH="0" dirty="0" smtClean="0">
              <a:ln>
                <a:noFill/>
              </a:ln>
              <a:solidFill>
                <a:schemeClr val="tx1"/>
              </a:solidFill>
              <a:effectLst/>
              <a:latin typeface="Lucida Calligraphy" pitchFamily="66" charset="0"/>
              <a:cs typeface="Arial" pitchFamily="34" charset="0"/>
            </a:endParaRPr>
          </a:p>
        </p:txBody>
      </p:sp>
      <p:grpSp>
        <p:nvGrpSpPr>
          <p:cNvPr id="3" name="2 Grupo"/>
          <p:cNvGrpSpPr/>
          <p:nvPr/>
        </p:nvGrpSpPr>
        <p:grpSpPr>
          <a:xfrm>
            <a:off x="2051720" y="5368748"/>
            <a:ext cx="6027420" cy="735941"/>
            <a:chOff x="2329658" y="5368748"/>
            <a:chExt cx="5749482" cy="735941"/>
          </a:xfrm>
        </p:grpSpPr>
        <p:sp>
          <p:nvSpPr>
            <p:cNvPr id="18" name="17 Rectángulo"/>
            <p:cNvSpPr/>
            <p:nvPr/>
          </p:nvSpPr>
          <p:spPr>
            <a:xfrm>
              <a:off x="2392616" y="5368748"/>
              <a:ext cx="2442335" cy="400110"/>
            </a:xfrm>
            <a:prstGeom prst="rect">
              <a:avLst/>
            </a:prstGeom>
          </p:spPr>
          <p:txBody>
            <a:bodyPr wrap="square">
              <a:spAutoFit/>
            </a:bodyPr>
            <a:lstStyle/>
            <a:p>
              <a:pPr algn="ctr"/>
              <a:r>
                <a:rPr lang="es-ES" sz="2000" dirty="0">
                  <a:latin typeface="Brush Script MT" pitchFamily="66" charset="0"/>
                  <a:ea typeface="Ebrima" pitchFamily="2" charset="0"/>
                  <a:cs typeface="Ebrima" pitchFamily="2" charset="0"/>
                </a:rPr>
                <a:t>Mg. Darío Murcia Lozada</a:t>
              </a:r>
              <a:endParaRPr lang="es-CO" sz="2000" dirty="0">
                <a:latin typeface="Brush Script MT" pitchFamily="66" charset="0"/>
                <a:ea typeface="Ebrima" pitchFamily="2" charset="0"/>
                <a:cs typeface="Ebrima" pitchFamily="2" charset="0"/>
              </a:endParaRPr>
            </a:p>
          </p:txBody>
        </p:sp>
        <p:sp>
          <p:nvSpPr>
            <p:cNvPr id="19" name="18 Rectángulo"/>
            <p:cNvSpPr/>
            <p:nvPr/>
          </p:nvSpPr>
          <p:spPr>
            <a:xfrm>
              <a:off x="2498671" y="5656780"/>
              <a:ext cx="2262300" cy="261610"/>
            </a:xfrm>
            <a:prstGeom prst="rect">
              <a:avLst/>
            </a:prstGeom>
          </p:spPr>
          <p:txBody>
            <a:bodyPr wrap="square">
              <a:spAutoFit/>
            </a:bodyPr>
            <a:lstStyle/>
            <a:p>
              <a:pPr algn="ctr"/>
              <a:r>
                <a:rPr lang="es-ES" sz="1100" dirty="0" smtClean="0">
                  <a:latin typeface="Arial Narrow" pitchFamily="34" charset="0"/>
                </a:rPr>
                <a:t>C.C. </a:t>
              </a:r>
              <a:r>
                <a:rPr lang="es-CO" sz="1100" dirty="0">
                  <a:latin typeface="Arial Narrow" pitchFamily="34" charset="0"/>
                </a:rPr>
                <a:t>17.659.231  Florencia - </a:t>
              </a:r>
              <a:r>
                <a:rPr lang="es-CO" sz="1100" dirty="0" smtClean="0">
                  <a:latin typeface="Arial Narrow" pitchFamily="34" charset="0"/>
                </a:rPr>
                <a:t>Caquetá</a:t>
              </a:r>
              <a:endParaRPr lang="es-CO" sz="1100" dirty="0">
                <a:latin typeface="Arial Narrow" pitchFamily="34" charset="0"/>
              </a:endParaRPr>
            </a:p>
          </p:txBody>
        </p:sp>
        <p:sp>
          <p:nvSpPr>
            <p:cNvPr id="20" name="19 Rectángulo"/>
            <p:cNvSpPr/>
            <p:nvPr/>
          </p:nvSpPr>
          <p:spPr>
            <a:xfrm>
              <a:off x="2498670" y="5843079"/>
              <a:ext cx="2262301" cy="261610"/>
            </a:xfrm>
            <a:prstGeom prst="rect">
              <a:avLst/>
            </a:prstGeom>
          </p:spPr>
          <p:txBody>
            <a:bodyPr wrap="square">
              <a:spAutoFit/>
            </a:bodyPr>
            <a:lstStyle/>
            <a:p>
              <a:pPr algn="ctr"/>
              <a:r>
                <a:rPr lang="es-ES" sz="1100" dirty="0" smtClean="0">
                  <a:solidFill>
                    <a:srgbClr val="000066"/>
                  </a:solidFill>
                  <a:latin typeface="Arial Narrow" pitchFamily="34" charset="0"/>
                </a:rPr>
                <a:t>Rector</a:t>
              </a:r>
              <a:endParaRPr lang="es-CO" sz="1100" dirty="0">
                <a:solidFill>
                  <a:srgbClr val="000066"/>
                </a:solidFill>
                <a:latin typeface="Arial Narrow" pitchFamily="34" charset="0"/>
              </a:endParaRPr>
            </a:p>
          </p:txBody>
        </p:sp>
        <p:sp>
          <p:nvSpPr>
            <p:cNvPr id="21" name="884 Conector recto"/>
            <p:cNvSpPr>
              <a:spLocks noChangeShapeType="1"/>
            </p:cNvSpPr>
            <p:nvPr/>
          </p:nvSpPr>
          <p:spPr bwMode="auto">
            <a:xfrm>
              <a:off x="2329658" y="5368748"/>
              <a:ext cx="2600325"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sp>
          <p:nvSpPr>
            <p:cNvPr id="24" name="23 Rectángulo"/>
            <p:cNvSpPr/>
            <p:nvPr/>
          </p:nvSpPr>
          <p:spPr>
            <a:xfrm>
              <a:off x="5198820" y="5368748"/>
              <a:ext cx="2880320" cy="400110"/>
            </a:xfrm>
            <a:prstGeom prst="rect">
              <a:avLst/>
            </a:prstGeom>
          </p:spPr>
          <p:txBody>
            <a:bodyPr wrap="square">
              <a:spAutoFit/>
            </a:bodyPr>
            <a:lstStyle/>
            <a:p>
              <a:pPr algn="ctr"/>
              <a:r>
                <a:rPr lang="es-ES" sz="2000" dirty="0" smtClean="0">
                  <a:latin typeface="Brush Script MT" pitchFamily="66" charset="0"/>
                  <a:ea typeface="Ebrima" pitchFamily="2" charset="0"/>
                  <a:cs typeface="Ebrima" pitchFamily="2" charset="0"/>
                </a:rPr>
                <a:t>Clara Inés Ortiz Castillo</a:t>
              </a:r>
              <a:endParaRPr lang="es-CO" sz="2000" dirty="0">
                <a:latin typeface="Brush Script MT" pitchFamily="66" charset="0"/>
                <a:ea typeface="Ebrima" pitchFamily="2" charset="0"/>
                <a:cs typeface="Ebrima" pitchFamily="2" charset="0"/>
              </a:endParaRPr>
            </a:p>
          </p:txBody>
        </p:sp>
        <p:sp>
          <p:nvSpPr>
            <p:cNvPr id="28" name="27 Rectángulo"/>
            <p:cNvSpPr/>
            <p:nvPr/>
          </p:nvSpPr>
          <p:spPr>
            <a:xfrm>
              <a:off x="5507830" y="5656780"/>
              <a:ext cx="2262300" cy="261610"/>
            </a:xfrm>
            <a:prstGeom prst="rect">
              <a:avLst/>
            </a:prstGeom>
          </p:spPr>
          <p:txBody>
            <a:bodyPr wrap="square">
              <a:spAutoFit/>
            </a:bodyPr>
            <a:lstStyle/>
            <a:p>
              <a:pPr algn="ctr"/>
              <a:r>
                <a:rPr lang="es-ES" sz="1100" dirty="0" smtClean="0">
                  <a:latin typeface="Arial Narrow" pitchFamily="34" charset="0"/>
                </a:rPr>
                <a:t>C.C. 26.560.350 Rivera - Huila</a:t>
              </a:r>
              <a:endParaRPr lang="es-CO" sz="1100" dirty="0">
                <a:latin typeface="Arial Narrow" pitchFamily="34" charset="0"/>
              </a:endParaRPr>
            </a:p>
          </p:txBody>
        </p:sp>
        <p:sp>
          <p:nvSpPr>
            <p:cNvPr id="29" name="28 Rectángulo"/>
            <p:cNvSpPr/>
            <p:nvPr/>
          </p:nvSpPr>
          <p:spPr>
            <a:xfrm>
              <a:off x="5507829" y="5843079"/>
              <a:ext cx="2262301" cy="261610"/>
            </a:xfrm>
            <a:prstGeom prst="rect">
              <a:avLst/>
            </a:prstGeom>
          </p:spPr>
          <p:txBody>
            <a:bodyPr wrap="square">
              <a:spAutoFit/>
            </a:bodyPr>
            <a:lstStyle/>
            <a:p>
              <a:pPr algn="ctr"/>
              <a:r>
                <a:rPr lang="es-ES" sz="1100" dirty="0" smtClean="0">
                  <a:latin typeface="Arial Narrow" pitchFamily="34" charset="0"/>
                </a:rPr>
                <a:t>Secretaria</a:t>
              </a:r>
              <a:endParaRPr lang="es-CO" sz="1100" dirty="0">
                <a:latin typeface="Arial Narrow" pitchFamily="34" charset="0"/>
              </a:endParaRPr>
            </a:p>
          </p:txBody>
        </p:sp>
        <p:sp>
          <p:nvSpPr>
            <p:cNvPr id="30" name="884 Conector recto"/>
            <p:cNvSpPr>
              <a:spLocks noChangeShapeType="1"/>
            </p:cNvSpPr>
            <p:nvPr/>
          </p:nvSpPr>
          <p:spPr bwMode="auto">
            <a:xfrm>
              <a:off x="5338817" y="5368748"/>
              <a:ext cx="2740323"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grpSp>
    </p:spTree>
    <p:extLst>
      <p:ext uri="{BB962C8B-B14F-4D97-AF65-F5344CB8AC3E}">
        <p14:creationId xmlns:p14="http://schemas.microsoft.com/office/powerpoint/2010/main" val="111171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31 Imagen"/>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3999" cy="6858000"/>
          </a:xfrm>
          <a:prstGeom prst="rect">
            <a:avLst/>
          </a:prstGeom>
        </p:spPr>
      </p:pic>
      <p:pic>
        <p:nvPicPr>
          <p:cNvPr id="5" name="4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7152" y="1084467"/>
            <a:ext cx="1328749" cy="1351917"/>
          </a:xfrm>
          <a:prstGeom prst="rect">
            <a:avLst/>
          </a:prstGeom>
        </p:spPr>
      </p:pic>
      <p:pic>
        <p:nvPicPr>
          <p:cNvPr id="6" name="5 Imagen" descr="escudo_colombia.png"/>
          <p:cNvPicPr>
            <a:picLocks noChangeAspect="1"/>
          </p:cNvPicPr>
          <p:nvPr/>
        </p:nvPicPr>
        <p:blipFill>
          <a:blip r:embed="rId4"/>
          <a:stretch>
            <a:fillRect/>
          </a:stretch>
        </p:blipFill>
        <p:spPr>
          <a:xfrm>
            <a:off x="7432944" y="1088041"/>
            <a:ext cx="1224137" cy="1440122"/>
          </a:xfrm>
          <a:prstGeom prst="rect">
            <a:avLst/>
          </a:prstGeom>
        </p:spPr>
      </p:pic>
      <p:sp>
        <p:nvSpPr>
          <p:cNvPr id="16" name="977 Cuadro de texto"/>
          <p:cNvSpPr txBox="1">
            <a:spLocks noChangeArrowheads="1"/>
          </p:cNvSpPr>
          <p:nvPr/>
        </p:nvSpPr>
        <p:spPr bwMode="auto">
          <a:xfrm>
            <a:off x="251520" y="2551989"/>
            <a:ext cx="8657635" cy="642216"/>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s-CO" sz="4000" b="1" i="0" u="none" strike="noStrike" cap="none" normalizeH="0" baseline="0" dirty="0" smtClean="0">
                <a:ln>
                  <a:noFill/>
                </a:ln>
                <a:effectLst/>
                <a:latin typeface="Monotype Corsiva" pitchFamily="66" charset="0"/>
                <a:cs typeface="Arial" pitchFamily="34" charset="0"/>
              </a:rPr>
              <a:t>Reconocimiento Especial a:</a:t>
            </a:r>
            <a:endParaRPr kumimoji="0" lang="es-CO" sz="1400" b="0" i="0" u="none" strike="noStrike" cap="none" normalizeH="0" baseline="0" dirty="0" smtClean="0">
              <a:ln>
                <a:noFill/>
              </a:ln>
              <a:effectLst/>
              <a:latin typeface="Monotype Corsiva" pitchFamily="66" charset="0"/>
              <a:cs typeface="Arial" pitchFamily="34" charset="0"/>
            </a:endParaRPr>
          </a:p>
        </p:txBody>
      </p:sp>
      <p:sp>
        <p:nvSpPr>
          <p:cNvPr id="17" name="936 Cuadro de texto"/>
          <p:cNvSpPr txBox="1">
            <a:spLocks noChangeArrowheads="1"/>
          </p:cNvSpPr>
          <p:nvPr/>
        </p:nvSpPr>
        <p:spPr bwMode="auto">
          <a:xfrm>
            <a:off x="179511" y="3194205"/>
            <a:ext cx="8801651" cy="439326"/>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es-ES" sz="3000" b="1" i="1" dirty="0">
                <a:latin typeface="Georgia" pitchFamily="18" charset="0"/>
              </a:rPr>
              <a:t>JESUS ANGEL CRUZ MORENO</a:t>
            </a:r>
            <a:endParaRPr kumimoji="0" lang="es-CO" sz="3000" b="1" i="1" u="none" strike="noStrike" cap="none" normalizeH="0" dirty="0" smtClean="0">
              <a:ln>
                <a:noFill/>
              </a:ln>
              <a:effectLst/>
              <a:latin typeface="Georgia" pitchFamily="18" charset="0"/>
              <a:cs typeface="Arial" pitchFamily="34" charset="0"/>
            </a:endParaRPr>
          </a:p>
        </p:txBody>
      </p:sp>
      <p:sp>
        <p:nvSpPr>
          <p:cNvPr id="31" name="Text Box 3"/>
          <p:cNvSpPr txBox="1">
            <a:spLocks noChangeArrowheads="1"/>
          </p:cNvSpPr>
          <p:nvPr/>
        </p:nvSpPr>
        <p:spPr bwMode="auto">
          <a:xfrm>
            <a:off x="385203" y="4491536"/>
            <a:ext cx="8460001" cy="36671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lang="es-CO" sz="1100" i="1" dirty="0" smtClean="0">
                <a:latin typeface="Arial Narrow" pitchFamily="34" charset="0"/>
                <a:cs typeface="Arial" pitchFamily="34" charset="0"/>
              </a:rPr>
              <a:t>27 de noviembre de 2025</a:t>
            </a:r>
            <a:r>
              <a:rPr kumimoji="0" lang="es-CO" sz="2000" b="0" i="1" u="none" strike="noStrike" cap="none" normalizeH="0" baseline="0" dirty="0" smtClean="0">
                <a:ln>
                  <a:noFill/>
                </a:ln>
                <a:effectLst/>
                <a:latin typeface="Arial Narrow" pitchFamily="34" charset="0"/>
                <a:cs typeface="Arial" pitchFamily="34" charset="0"/>
              </a:rPr>
              <a:t> </a:t>
            </a:r>
            <a:endParaRPr kumimoji="0" lang="es-CO" sz="1800" b="0" i="1" u="none" strike="noStrike" cap="none" normalizeH="0" baseline="0" dirty="0" smtClean="0">
              <a:ln>
                <a:noFill/>
              </a:ln>
              <a:effectLst/>
              <a:latin typeface="Arial" pitchFamily="34" charset="0"/>
              <a:cs typeface="Arial" pitchFamily="34" charset="0"/>
            </a:endParaRPr>
          </a:p>
        </p:txBody>
      </p:sp>
      <p:sp>
        <p:nvSpPr>
          <p:cNvPr id="23" name="932 Cuadro de texto"/>
          <p:cNvSpPr txBox="1">
            <a:spLocks noChangeArrowheads="1"/>
          </p:cNvSpPr>
          <p:nvPr/>
        </p:nvSpPr>
        <p:spPr bwMode="auto">
          <a:xfrm>
            <a:off x="539552" y="3919264"/>
            <a:ext cx="8117530" cy="633622"/>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600"/>
              </a:spcAft>
            </a:pPr>
            <a:r>
              <a:rPr lang="es-CO" sz="1400" dirty="0">
                <a:latin typeface="Monotype Corsiva" pitchFamily="66" charset="0"/>
              </a:rPr>
              <a:t>Por su compromiso en su sede Caño Mono, clave para mejorar los procesos de aprendizaje y de integración con la comunidad educativa. A través de iniciativas colaborativas, se potencia el desarrollo de habilidades de sociales, creando un ambiente de apoyo que beneficia a todos.</a:t>
            </a:r>
            <a:endParaRPr kumimoji="0" lang="es-CO" sz="2000" b="0" i="0" u="none" strike="noStrike" cap="none" normalizeH="0" dirty="0" smtClean="0">
              <a:ln>
                <a:noFill/>
              </a:ln>
              <a:effectLst/>
              <a:latin typeface="Monotype Corsiva" pitchFamily="66" charset="0"/>
              <a:cs typeface="Arial" pitchFamily="34" charset="0"/>
            </a:endParaRPr>
          </a:p>
        </p:txBody>
      </p:sp>
      <p:sp>
        <p:nvSpPr>
          <p:cNvPr id="13" name="930 Cuadro de texto"/>
          <p:cNvSpPr txBox="1">
            <a:spLocks noChangeArrowheads="1"/>
          </p:cNvSpPr>
          <p:nvPr/>
        </p:nvSpPr>
        <p:spPr bwMode="auto">
          <a:xfrm>
            <a:off x="1729490" y="671382"/>
            <a:ext cx="6000792" cy="43427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s-CO" sz="2200" b="1" i="0" u="none" strike="noStrike" cap="none" normalizeH="0" baseline="0" dirty="0" smtClean="0">
                <a:ln>
                  <a:noFill/>
                </a:ln>
                <a:effectLst/>
                <a:latin typeface="Lucida Calligraphy" pitchFamily="66" charset="0"/>
                <a:cs typeface="Arial" pitchFamily="34" charset="0"/>
              </a:rPr>
              <a:t>El Consejo Directivo</a:t>
            </a:r>
            <a:endParaRPr kumimoji="0" lang="es-CO" sz="1800" b="0" i="0" u="none" strike="noStrike" cap="none" normalizeH="0" baseline="0" dirty="0" smtClean="0">
              <a:ln>
                <a:noFill/>
              </a:ln>
              <a:effectLst/>
              <a:latin typeface="Arial" pitchFamily="34" charset="0"/>
              <a:cs typeface="Arial" pitchFamily="34" charset="0"/>
            </a:endParaRPr>
          </a:p>
        </p:txBody>
      </p:sp>
      <p:sp>
        <p:nvSpPr>
          <p:cNvPr id="14" name="931 Cuadro de texto"/>
          <p:cNvSpPr txBox="1">
            <a:spLocks noChangeArrowheads="1"/>
          </p:cNvSpPr>
          <p:nvPr/>
        </p:nvSpPr>
        <p:spPr bwMode="auto">
          <a:xfrm>
            <a:off x="1663768" y="2154675"/>
            <a:ext cx="6000792" cy="35897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algn="ctr"/>
            <a:r>
              <a:rPr lang="es-ES" sz="2000" dirty="0" smtClean="0">
                <a:latin typeface="Lucida Calligraphy" pitchFamily="66" charset="0"/>
              </a:rPr>
              <a:t>Otorga</a:t>
            </a:r>
            <a:endParaRPr lang="es-CO" sz="2000" dirty="0" smtClean="0">
              <a:latin typeface="Lucida Calligraphy" pitchFamily="66"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CO" sz="2000" b="0" i="0" u="none" strike="noStrike" cap="none" normalizeH="0" baseline="0" dirty="0" smtClean="0">
              <a:ln>
                <a:noFill/>
              </a:ln>
              <a:solidFill>
                <a:schemeClr val="tx1"/>
              </a:solidFill>
              <a:effectLst/>
              <a:latin typeface="Lucida Calligraphy" pitchFamily="66" charset="0"/>
              <a:cs typeface="Arial" pitchFamily="34" charset="0"/>
            </a:endParaRPr>
          </a:p>
        </p:txBody>
      </p:sp>
      <p:sp>
        <p:nvSpPr>
          <p:cNvPr id="15" name="932 Cuadro de texto"/>
          <p:cNvSpPr txBox="1">
            <a:spLocks noChangeArrowheads="1"/>
          </p:cNvSpPr>
          <p:nvPr/>
        </p:nvSpPr>
        <p:spPr bwMode="auto">
          <a:xfrm>
            <a:off x="3148563" y="1763116"/>
            <a:ext cx="2989749" cy="347522"/>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s-CO" sz="1200" b="0" i="0" u="none" strike="noStrike" cap="none" normalizeH="0" baseline="0" dirty="0" smtClean="0">
                <a:ln>
                  <a:noFill/>
                </a:ln>
                <a:effectLst/>
                <a:latin typeface="Lucida Calligraphy" pitchFamily="66" charset="0"/>
                <a:cs typeface="Arial" pitchFamily="34" charset="0"/>
              </a:rPr>
              <a:t>San Vicente del Caguán - Caquetá</a:t>
            </a:r>
            <a:endParaRPr kumimoji="0" lang="es-CO" sz="1800" b="0" i="0" u="none" strike="noStrike" cap="none" normalizeH="0" baseline="0" dirty="0" smtClean="0">
              <a:ln>
                <a:noFill/>
              </a:ln>
              <a:effectLst/>
              <a:latin typeface="Arial" pitchFamily="34" charset="0"/>
              <a:cs typeface="Arial" pitchFamily="34" charset="0"/>
            </a:endParaRPr>
          </a:p>
        </p:txBody>
      </p:sp>
      <p:sp>
        <p:nvSpPr>
          <p:cNvPr id="25" name="930 Cuadro de texto"/>
          <p:cNvSpPr txBox="1">
            <a:spLocks noChangeArrowheads="1"/>
          </p:cNvSpPr>
          <p:nvPr/>
        </p:nvSpPr>
        <p:spPr bwMode="auto">
          <a:xfrm>
            <a:off x="1643042" y="1020268"/>
            <a:ext cx="6000792" cy="43427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lang="es-CO" sz="2200" b="1" dirty="0">
                <a:latin typeface="Lucida Calligraphy" pitchFamily="66" charset="0"/>
                <a:cs typeface="Arial" pitchFamily="34" charset="0"/>
              </a:rPr>
              <a:t>d</a:t>
            </a:r>
            <a:r>
              <a:rPr kumimoji="0" lang="es-CO" sz="2200" b="1" i="0" u="none" strike="noStrike" cap="none" normalizeH="0" dirty="0" smtClean="0">
                <a:ln>
                  <a:noFill/>
                </a:ln>
                <a:effectLst/>
                <a:latin typeface="Lucida Calligraphy" pitchFamily="66" charset="0"/>
                <a:cs typeface="Arial" pitchFamily="34" charset="0"/>
              </a:rPr>
              <a:t>e la Institución Educativa</a:t>
            </a:r>
            <a:endParaRPr kumimoji="0" lang="es-CO" sz="2200" b="0" i="0" u="none" strike="noStrike" cap="none" normalizeH="0" dirty="0" smtClean="0">
              <a:ln>
                <a:noFill/>
              </a:ln>
              <a:effectLst/>
              <a:latin typeface="Arial" pitchFamily="34" charset="0"/>
              <a:cs typeface="Arial" pitchFamily="34" charset="0"/>
            </a:endParaRPr>
          </a:p>
        </p:txBody>
      </p:sp>
      <p:sp>
        <p:nvSpPr>
          <p:cNvPr id="26" name="931 Cuadro de texto"/>
          <p:cNvSpPr txBox="1">
            <a:spLocks noChangeArrowheads="1"/>
          </p:cNvSpPr>
          <p:nvPr/>
        </p:nvSpPr>
        <p:spPr bwMode="auto">
          <a:xfrm>
            <a:off x="1711948" y="1326468"/>
            <a:ext cx="6000792" cy="433957"/>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algn="ctr"/>
            <a:r>
              <a:rPr lang="es-CO" sz="2200" b="1" dirty="0" smtClean="0">
                <a:latin typeface="Lucida Calligraphy" pitchFamily="66" charset="0"/>
              </a:rPr>
              <a:t>San Juan del Losada</a:t>
            </a:r>
            <a:endParaRPr lang="es-CO" sz="2200" dirty="0" smtClean="0">
              <a:latin typeface="Lucida Calligraphy" pitchFamily="66"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CO" sz="2000" b="0" i="0" u="none" strike="noStrike" cap="none" normalizeH="0" baseline="0" dirty="0" smtClean="0">
              <a:ln>
                <a:noFill/>
              </a:ln>
              <a:solidFill>
                <a:schemeClr val="tx1"/>
              </a:solidFill>
              <a:effectLst/>
              <a:latin typeface="Lucida Calligraphy" pitchFamily="66" charset="0"/>
              <a:cs typeface="Arial" pitchFamily="34" charset="0"/>
            </a:endParaRPr>
          </a:p>
        </p:txBody>
      </p:sp>
      <p:sp>
        <p:nvSpPr>
          <p:cNvPr id="27" name="931 Cuadro de texto"/>
          <p:cNvSpPr txBox="1">
            <a:spLocks noChangeArrowheads="1"/>
          </p:cNvSpPr>
          <p:nvPr/>
        </p:nvSpPr>
        <p:spPr bwMode="auto">
          <a:xfrm>
            <a:off x="179511" y="3646016"/>
            <a:ext cx="8801651" cy="35897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algn="ctr"/>
            <a:r>
              <a:rPr lang="es-ES" sz="1200" dirty="0" smtClean="0">
                <a:latin typeface="Lucida Calligraphy" pitchFamily="66" charset="0"/>
              </a:rPr>
              <a:t>C.C. </a:t>
            </a:r>
            <a:r>
              <a:rPr lang="es-ES" sz="1200" dirty="0" smtClean="0">
                <a:latin typeface="Lucida Calligraphy" pitchFamily="66" charset="0"/>
              </a:rPr>
              <a:t>1.116.923.428</a:t>
            </a:r>
            <a:endParaRPr kumimoji="0" lang="es-CO" sz="1200" b="0" i="0" u="none" strike="noStrike" cap="none" normalizeH="0" baseline="0" dirty="0" smtClean="0">
              <a:ln>
                <a:noFill/>
              </a:ln>
              <a:solidFill>
                <a:schemeClr val="tx1"/>
              </a:solidFill>
              <a:effectLst/>
              <a:latin typeface="Lucida Calligraphy" pitchFamily="66" charset="0"/>
              <a:cs typeface="Arial" pitchFamily="34" charset="0"/>
            </a:endParaRPr>
          </a:p>
        </p:txBody>
      </p:sp>
      <p:grpSp>
        <p:nvGrpSpPr>
          <p:cNvPr id="3" name="2 Grupo"/>
          <p:cNvGrpSpPr/>
          <p:nvPr/>
        </p:nvGrpSpPr>
        <p:grpSpPr>
          <a:xfrm>
            <a:off x="2051720" y="5368748"/>
            <a:ext cx="6027420" cy="735941"/>
            <a:chOff x="2329658" y="5368748"/>
            <a:chExt cx="5749482" cy="735941"/>
          </a:xfrm>
        </p:grpSpPr>
        <p:sp>
          <p:nvSpPr>
            <p:cNvPr id="18" name="17 Rectángulo"/>
            <p:cNvSpPr/>
            <p:nvPr/>
          </p:nvSpPr>
          <p:spPr>
            <a:xfrm>
              <a:off x="2392616" y="5368748"/>
              <a:ext cx="2442335" cy="400110"/>
            </a:xfrm>
            <a:prstGeom prst="rect">
              <a:avLst/>
            </a:prstGeom>
          </p:spPr>
          <p:txBody>
            <a:bodyPr wrap="square">
              <a:spAutoFit/>
            </a:bodyPr>
            <a:lstStyle/>
            <a:p>
              <a:pPr algn="ctr"/>
              <a:r>
                <a:rPr lang="es-ES" sz="2000" dirty="0">
                  <a:latin typeface="Brush Script MT" pitchFamily="66" charset="0"/>
                  <a:ea typeface="Ebrima" pitchFamily="2" charset="0"/>
                  <a:cs typeface="Ebrima" pitchFamily="2" charset="0"/>
                </a:rPr>
                <a:t>Mg. Darío Murcia Lozada</a:t>
              </a:r>
              <a:endParaRPr lang="es-CO" sz="2000" dirty="0">
                <a:latin typeface="Brush Script MT" pitchFamily="66" charset="0"/>
                <a:ea typeface="Ebrima" pitchFamily="2" charset="0"/>
                <a:cs typeface="Ebrima" pitchFamily="2" charset="0"/>
              </a:endParaRPr>
            </a:p>
          </p:txBody>
        </p:sp>
        <p:sp>
          <p:nvSpPr>
            <p:cNvPr id="19" name="18 Rectángulo"/>
            <p:cNvSpPr/>
            <p:nvPr/>
          </p:nvSpPr>
          <p:spPr>
            <a:xfrm>
              <a:off x="2498671" y="5656780"/>
              <a:ext cx="2262300" cy="261610"/>
            </a:xfrm>
            <a:prstGeom prst="rect">
              <a:avLst/>
            </a:prstGeom>
          </p:spPr>
          <p:txBody>
            <a:bodyPr wrap="square">
              <a:spAutoFit/>
            </a:bodyPr>
            <a:lstStyle/>
            <a:p>
              <a:pPr algn="ctr"/>
              <a:r>
                <a:rPr lang="es-ES" sz="1100" dirty="0" smtClean="0">
                  <a:latin typeface="Arial Narrow" pitchFamily="34" charset="0"/>
                </a:rPr>
                <a:t>C.C. </a:t>
              </a:r>
              <a:r>
                <a:rPr lang="es-CO" sz="1100" dirty="0">
                  <a:latin typeface="Arial Narrow" pitchFamily="34" charset="0"/>
                </a:rPr>
                <a:t>17.659.231  Florencia - </a:t>
              </a:r>
              <a:r>
                <a:rPr lang="es-CO" sz="1100" dirty="0" smtClean="0">
                  <a:latin typeface="Arial Narrow" pitchFamily="34" charset="0"/>
                </a:rPr>
                <a:t>Caquetá</a:t>
              </a:r>
              <a:endParaRPr lang="es-CO" sz="1100" dirty="0">
                <a:latin typeface="Arial Narrow" pitchFamily="34" charset="0"/>
              </a:endParaRPr>
            </a:p>
          </p:txBody>
        </p:sp>
        <p:sp>
          <p:nvSpPr>
            <p:cNvPr id="20" name="19 Rectángulo"/>
            <p:cNvSpPr/>
            <p:nvPr/>
          </p:nvSpPr>
          <p:spPr>
            <a:xfrm>
              <a:off x="2498670" y="5843079"/>
              <a:ext cx="2262301" cy="261610"/>
            </a:xfrm>
            <a:prstGeom prst="rect">
              <a:avLst/>
            </a:prstGeom>
          </p:spPr>
          <p:txBody>
            <a:bodyPr wrap="square">
              <a:spAutoFit/>
            </a:bodyPr>
            <a:lstStyle/>
            <a:p>
              <a:pPr algn="ctr"/>
              <a:r>
                <a:rPr lang="es-ES" sz="1100" dirty="0" smtClean="0">
                  <a:solidFill>
                    <a:srgbClr val="000066"/>
                  </a:solidFill>
                  <a:latin typeface="Arial Narrow" pitchFamily="34" charset="0"/>
                </a:rPr>
                <a:t>Rector</a:t>
              </a:r>
              <a:endParaRPr lang="es-CO" sz="1100" dirty="0">
                <a:solidFill>
                  <a:srgbClr val="000066"/>
                </a:solidFill>
                <a:latin typeface="Arial Narrow" pitchFamily="34" charset="0"/>
              </a:endParaRPr>
            </a:p>
          </p:txBody>
        </p:sp>
        <p:sp>
          <p:nvSpPr>
            <p:cNvPr id="21" name="884 Conector recto"/>
            <p:cNvSpPr>
              <a:spLocks noChangeShapeType="1"/>
            </p:cNvSpPr>
            <p:nvPr/>
          </p:nvSpPr>
          <p:spPr bwMode="auto">
            <a:xfrm>
              <a:off x="2329658" y="5368748"/>
              <a:ext cx="2600325"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sp>
          <p:nvSpPr>
            <p:cNvPr id="24" name="23 Rectángulo"/>
            <p:cNvSpPr/>
            <p:nvPr/>
          </p:nvSpPr>
          <p:spPr>
            <a:xfrm>
              <a:off x="5198820" y="5368748"/>
              <a:ext cx="2880320" cy="400110"/>
            </a:xfrm>
            <a:prstGeom prst="rect">
              <a:avLst/>
            </a:prstGeom>
          </p:spPr>
          <p:txBody>
            <a:bodyPr wrap="square">
              <a:spAutoFit/>
            </a:bodyPr>
            <a:lstStyle/>
            <a:p>
              <a:pPr algn="ctr"/>
              <a:r>
                <a:rPr lang="es-ES" sz="2000" dirty="0" smtClean="0">
                  <a:latin typeface="Brush Script MT" pitchFamily="66" charset="0"/>
                  <a:ea typeface="Ebrima" pitchFamily="2" charset="0"/>
                  <a:cs typeface="Ebrima" pitchFamily="2" charset="0"/>
                </a:rPr>
                <a:t>Clara Inés Ortiz Castillo</a:t>
              </a:r>
              <a:endParaRPr lang="es-CO" sz="2000" dirty="0">
                <a:latin typeface="Brush Script MT" pitchFamily="66" charset="0"/>
                <a:ea typeface="Ebrima" pitchFamily="2" charset="0"/>
                <a:cs typeface="Ebrima" pitchFamily="2" charset="0"/>
              </a:endParaRPr>
            </a:p>
          </p:txBody>
        </p:sp>
        <p:sp>
          <p:nvSpPr>
            <p:cNvPr id="28" name="27 Rectángulo"/>
            <p:cNvSpPr/>
            <p:nvPr/>
          </p:nvSpPr>
          <p:spPr>
            <a:xfrm>
              <a:off x="5507830" y="5656780"/>
              <a:ext cx="2262300" cy="261610"/>
            </a:xfrm>
            <a:prstGeom prst="rect">
              <a:avLst/>
            </a:prstGeom>
          </p:spPr>
          <p:txBody>
            <a:bodyPr wrap="square">
              <a:spAutoFit/>
            </a:bodyPr>
            <a:lstStyle/>
            <a:p>
              <a:pPr algn="ctr"/>
              <a:r>
                <a:rPr lang="es-ES" sz="1100" dirty="0" smtClean="0">
                  <a:latin typeface="Arial Narrow" pitchFamily="34" charset="0"/>
                </a:rPr>
                <a:t>C.C. 26.560.350 Rivera - Huila</a:t>
              </a:r>
              <a:endParaRPr lang="es-CO" sz="1100" dirty="0">
                <a:latin typeface="Arial Narrow" pitchFamily="34" charset="0"/>
              </a:endParaRPr>
            </a:p>
          </p:txBody>
        </p:sp>
        <p:sp>
          <p:nvSpPr>
            <p:cNvPr id="29" name="28 Rectángulo"/>
            <p:cNvSpPr/>
            <p:nvPr/>
          </p:nvSpPr>
          <p:spPr>
            <a:xfrm>
              <a:off x="5507829" y="5843079"/>
              <a:ext cx="2262301" cy="261610"/>
            </a:xfrm>
            <a:prstGeom prst="rect">
              <a:avLst/>
            </a:prstGeom>
          </p:spPr>
          <p:txBody>
            <a:bodyPr wrap="square">
              <a:spAutoFit/>
            </a:bodyPr>
            <a:lstStyle/>
            <a:p>
              <a:pPr algn="ctr"/>
              <a:r>
                <a:rPr lang="es-ES" sz="1100" dirty="0" smtClean="0">
                  <a:latin typeface="Arial Narrow" pitchFamily="34" charset="0"/>
                </a:rPr>
                <a:t>Secretaria</a:t>
              </a:r>
              <a:endParaRPr lang="es-CO" sz="1100" dirty="0">
                <a:latin typeface="Arial Narrow" pitchFamily="34" charset="0"/>
              </a:endParaRPr>
            </a:p>
          </p:txBody>
        </p:sp>
        <p:sp>
          <p:nvSpPr>
            <p:cNvPr id="30" name="884 Conector recto"/>
            <p:cNvSpPr>
              <a:spLocks noChangeShapeType="1"/>
            </p:cNvSpPr>
            <p:nvPr/>
          </p:nvSpPr>
          <p:spPr bwMode="auto">
            <a:xfrm>
              <a:off x="5338817" y="5368748"/>
              <a:ext cx="2740323"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grpSp>
    </p:spTree>
    <p:extLst>
      <p:ext uri="{BB962C8B-B14F-4D97-AF65-F5344CB8AC3E}">
        <p14:creationId xmlns:p14="http://schemas.microsoft.com/office/powerpoint/2010/main" val="16690466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31 Imagen"/>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3999" cy="6858000"/>
          </a:xfrm>
          <a:prstGeom prst="rect">
            <a:avLst/>
          </a:prstGeom>
        </p:spPr>
      </p:pic>
      <p:pic>
        <p:nvPicPr>
          <p:cNvPr id="5" name="4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7152" y="1084467"/>
            <a:ext cx="1328749" cy="1351917"/>
          </a:xfrm>
          <a:prstGeom prst="rect">
            <a:avLst/>
          </a:prstGeom>
        </p:spPr>
      </p:pic>
      <p:pic>
        <p:nvPicPr>
          <p:cNvPr id="6" name="5 Imagen" descr="escudo_colombia.png"/>
          <p:cNvPicPr>
            <a:picLocks noChangeAspect="1"/>
          </p:cNvPicPr>
          <p:nvPr/>
        </p:nvPicPr>
        <p:blipFill>
          <a:blip r:embed="rId4"/>
          <a:stretch>
            <a:fillRect/>
          </a:stretch>
        </p:blipFill>
        <p:spPr>
          <a:xfrm>
            <a:off x="7432944" y="1088041"/>
            <a:ext cx="1224137" cy="1440122"/>
          </a:xfrm>
          <a:prstGeom prst="rect">
            <a:avLst/>
          </a:prstGeom>
        </p:spPr>
      </p:pic>
      <p:sp>
        <p:nvSpPr>
          <p:cNvPr id="16" name="977 Cuadro de texto"/>
          <p:cNvSpPr txBox="1">
            <a:spLocks noChangeArrowheads="1"/>
          </p:cNvSpPr>
          <p:nvPr/>
        </p:nvSpPr>
        <p:spPr bwMode="auto">
          <a:xfrm>
            <a:off x="251520" y="2551989"/>
            <a:ext cx="8657635" cy="642216"/>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s-CO" sz="4000" b="1" i="0" u="none" strike="noStrike" cap="none" normalizeH="0" baseline="0" dirty="0" smtClean="0">
                <a:ln>
                  <a:noFill/>
                </a:ln>
                <a:effectLst/>
                <a:latin typeface="Monotype Corsiva" pitchFamily="66" charset="0"/>
                <a:cs typeface="Arial" pitchFamily="34" charset="0"/>
              </a:rPr>
              <a:t>Reconocimiento Especial a:</a:t>
            </a:r>
            <a:endParaRPr kumimoji="0" lang="es-CO" sz="1400" b="0" i="0" u="none" strike="noStrike" cap="none" normalizeH="0" baseline="0" dirty="0" smtClean="0">
              <a:ln>
                <a:noFill/>
              </a:ln>
              <a:effectLst/>
              <a:latin typeface="Monotype Corsiva" pitchFamily="66" charset="0"/>
              <a:cs typeface="Arial" pitchFamily="34" charset="0"/>
            </a:endParaRPr>
          </a:p>
        </p:txBody>
      </p:sp>
      <p:sp>
        <p:nvSpPr>
          <p:cNvPr id="17" name="936 Cuadro de texto"/>
          <p:cNvSpPr txBox="1">
            <a:spLocks noChangeArrowheads="1"/>
          </p:cNvSpPr>
          <p:nvPr/>
        </p:nvSpPr>
        <p:spPr bwMode="auto">
          <a:xfrm>
            <a:off x="179511" y="3194205"/>
            <a:ext cx="8801651" cy="439326"/>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s-CO" sz="2800" b="1" i="1" u="none" strike="noStrike" cap="none" normalizeH="0" dirty="0" smtClean="0">
                <a:ln>
                  <a:noFill/>
                </a:ln>
                <a:effectLst/>
                <a:latin typeface="Georgia" pitchFamily="18" charset="0"/>
                <a:cs typeface="Arial" pitchFamily="34" charset="0"/>
              </a:rPr>
              <a:t>CRISTHIAN ZAMORA GIL</a:t>
            </a:r>
            <a:endParaRPr kumimoji="0" lang="es-CO" sz="2400" b="1" i="1" u="none" strike="noStrike" cap="none" normalizeH="0" dirty="0" smtClean="0">
              <a:ln>
                <a:noFill/>
              </a:ln>
              <a:effectLst/>
              <a:latin typeface="Georgia" pitchFamily="18" charset="0"/>
              <a:cs typeface="Arial" pitchFamily="34" charset="0"/>
            </a:endParaRPr>
          </a:p>
        </p:txBody>
      </p:sp>
      <p:sp>
        <p:nvSpPr>
          <p:cNvPr id="31" name="Text Box 3"/>
          <p:cNvSpPr txBox="1">
            <a:spLocks noChangeArrowheads="1"/>
          </p:cNvSpPr>
          <p:nvPr/>
        </p:nvSpPr>
        <p:spPr bwMode="auto">
          <a:xfrm>
            <a:off x="385203" y="4491536"/>
            <a:ext cx="8460001" cy="36671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lang="es-CO" sz="1100" dirty="0" smtClean="0">
                <a:latin typeface="Arial Narrow" pitchFamily="34" charset="0"/>
                <a:cs typeface="Arial" pitchFamily="34" charset="0"/>
              </a:rPr>
              <a:t>27 de noviembre de 2025</a:t>
            </a:r>
            <a:r>
              <a:rPr kumimoji="0" lang="es-CO" sz="2000" b="0" i="0" u="none" strike="noStrike" cap="none" normalizeH="0" baseline="0" dirty="0" smtClean="0">
                <a:ln>
                  <a:noFill/>
                </a:ln>
                <a:effectLst/>
                <a:latin typeface="Arial Narrow" pitchFamily="34" charset="0"/>
                <a:cs typeface="Arial" pitchFamily="34" charset="0"/>
              </a:rPr>
              <a:t> </a:t>
            </a:r>
            <a:endParaRPr kumimoji="0" lang="es-CO" sz="1800" b="0" i="0" u="none" strike="noStrike" cap="none" normalizeH="0" baseline="0" dirty="0" smtClean="0">
              <a:ln>
                <a:noFill/>
              </a:ln>
              <a:effectLst/>
              <a:latin typeface="Arial" pitchFamily="34" charset="0"/>
              <a:cs typeface="Arial" pitchFamily="34" charset="0"/>
            </a:endParaRPr>
          </a:p>
        </p:txBody>
      </p:sp>
      <p:sp>
        <p:nvSpPr>
          <p:cNvPr id="23" name="932 Cuadro de texto"/>
          <p:cNvSpPr txBox="1">
            <a:spLocks noChangeArrowheads="1"/>
          </p:cNvSpPr>
          <p:nvPr/>
        </p:nvSpPr>
        <p:spPr bwMode="auto">
          <a:xfrm>
            <a:off x="435545" y="3933056"/>
            <a:ext cx="8460001" cy="705555"/>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600"/>
              </a:spcAft>
            </a:pPr>
            <a:r>
              <a:rPr lang="es-CO" sz="1400" dirty="0">
                <a:latin typeface="Monotype Corsiva" pitchFamily="66" charset="0"/>
              </a:rPr>
              <a:t>Por su compromiso por </a:t>
            </a:r>
            <a:r>
              <a:rPr lang="es-CO" sz="1400" dirty="0" err="1">
                <a:latin typeface="Monotype Corsiva" pitchFamily="66" charset="0"/>
              </a:rPr>
              <a:t>resignificar</a:t>
            </a:r>
            <a:r>
              <a:rPr lang="es-CO" sz="1400" dirty="0">
                <a:latin typeface="Monotype Corsiva" pitchFamily="66" charset="0"/>
              </a:rPr>
              <a:t> el aprendizaje del inglés, la implementación metodologías innovadoras y actividades dinámicas que permiten a los estudiantes practicar el idioma en contextos reales. Estas estrategias enriquecen la experiencia educativa y fomentan una mayor apreciación de la importancia del inglés en un mundo globalizado</a:t>
            </a:r>
            <a:endParaRPr kumimoji="0" lang="es-CO" sz="2000" b="0" i="0" u="none" strike="noStrike" cap="none" normalizeH="0" baseline="0" dirty="0" smtClean="0">
              <a:ln>
                <a:noFill/>
              </a:ln>
              <a:effectLst/>
              <a:latin typeface="Monotype Corsiva" pitchFamily="66" charset="0"/>
              <a:cs typeface="Arial" pitchFamily="34" charset="0"/>
            </a:endParaRPr>
          </a:p>
        </p:txBody>
      </p:sp>
      <p:sp>
        <p:nvSpPr>
          <p:cNvPr id="13" name="930 Cuadro de texto"/>
          <p:cNvSpPr txBox="1">
            <a:spLocks noChangeArrowheads="1"/>
          </p:cNvSpPr>
          <p:nvPr/>
        </p:nvSpPr>
        <p:spPr bwMode="auto">
          <a:xfrm>
            <a:off x="1729490" y="671382"/>
            <a:ext cx="6000792" cy="43427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s-CO" sz="2200" b="1" i="0" u="none" strike="noStrike" cap="none" normalizeH="0" baseline="0" dirty="0" smtClean="0">
                <a:ln>
                  <a:noFill/>
                </a:ln>
                <a:effectLst/>
                <a:latin typeface="Lucida Calligraphy" pitchFamily="66" charset="0"/>
                <a:cs typeface="Arial" pitchFamily="34" charset="0"/>
              </a:rPr>
              <a:t>El Consejo Directivo</a:t>
            </a:r>
            <a:endParaRPr kumimoji="0" lang="es-CO" sz="1800" b="0" i="0" u="none" strike="noStrike" cap="none" normalizeH="0" baseline="0" dirty="0" smtClean="0">
              <a:ln>
                <a:noFill/>
              </a:ln>
              <a:effectLst/>
              <a:latin typeface="Arial" pitchFamily="34" charset="0"/>
              <a:cs typeface="Arial" pitchFamily="34" charset="0"/>
            </a:endParaRPr>
          </a:p>
        </p:txBody>
      </p:sp>
      <p:sp>
        <p:nvSpPr>
          <p:cNvPr id="14" name="931 Cuadro de texto"/>
          <p:cNvSpPr txBox="1">
            <a:spLocks noChangeArrowheads="1"/>
          </p:cNvSpPr>
          <p:nvPr/>
        </p:nvSpPr>
        <p:spPr bwMode="auto">
          <a:xfrm>
            <a:off x="1663768" y="2154675"/>
            <a:ext cx="6000792" cy="35897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algn="ctr"/>
            <a:r>
              <a:rPr lang="es-ES" sz="2000" dirty="0" smtClean="0">
                <a:latin typeface="Lucida Calligraphy" pitchFamily="66" charset="0"/>
              </a:rPr>
              <a:t>Otorga</a:t>
            </a:r>
            <a:endParaRPr lang="es-CO" sz="2000" dirty="0" smtClean="0">
              <a:latin typeface="Lucida Calligraphy" pitchFamily="66"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CO" sz="2000" b="0" i="0" u="none" strike="noStrike" cap="none" normalizeH="0" baseline="0" dirty="0" smtClean="0">
              <a:ln>
                <a:noFill/>
              </a:ln>
              <a:solidFill>
                <a:schemeClr val="tx1"/>
              </a:solidFill>
              <a:effectLst/>
              <a:latin typeface="Lucida Calligraphy" pitchFamily="66" charset="0"/>
              <a:cs typeface="Arial" pitchFamily="34" charset="0"/>
            </a:endParaRPr>
          </a:p>
        </p:txBody>
      </p:sp>
      <p:sp>
        <p:nvSpPr>
          <p:cNvPr id="15" name="932 Cuadro de texto"/>
          <p:cNvSpPr txBox="1">
            <a:spLocks noChangeArrowheads="1"/>
          </p:cNvSpPr>
          <p:nvPr/>
        </p:nvSpPr>
        <p:spPr bwMode="auto">
          <a:xfrm>
            <a:off x="3148563" y="1763116"/>
            <a:ext cx="2989749" cy="347522"/>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s-CO" sz="1200" b="0" i="0" u="none" strike="noStrike" cap="none" normalizeH="0" baseline="0" dirty="0" smtClean="0">
                <a:ln>
                  <a:noFill/>
                </a:ln>
                <a:effectLst/>
                <a:latin typeface="Lucida Calligraphy" pitchFamily="66" charset="0"/>
                <a:cs typeface="Arial" pitchFamily="34" charset="0"/>
              </a:rPr>
              <a:t>San Vicente del Caguán - Caquetá</a:t>
            </a:r>
            <a:endParaRPr kumimoji="0" lang="es-CO" sz="1800" b="0" i="0" u="none" strike="noStrike" cap="none" normalizeH="0" baseline="0" dirty="0" smtClean="0">
              <a:ln>
                <a:noFill/>
              </a:ln>
              <a:effectLst/>
              <a:latin typeface="Arial" pitchFamily="34" charset="0"/>
              <a:cs typeface="Arial" pitchFamily="34" charset="0"/>
            </a:endParaRPr>
          </a:p>
        </p:txBody>
      </p:sp>
      <p:sp>
        <p:nvSpPr>
          <p:cNvPr id="25" name="930 Cuadro de texto"/>
          <p:cNvSpPr txBox="1">
            <a:spLocks noChangeArrowheads="1"/>
          </p:cNvSpPr>
          <p:nvPr/>
        </p:nvSpPr>
        <p:spPr bwMode="auto">
          <a:xfrm>
            <a:off x="1643042" y="1020268"/>
            <a:ext cx="6000792" cy="43427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lang="es-CO" sz="2200" b="1" dirty="0">
                <a:latin typeface="Lucida Calligraphy" pitchFamily="66" charset="0"/>
                <a:cs typeface="Arial" pitchFamily="34" charset="0"/>
              </a:rPr>
              <a:t>d</a:t>
            </a:r>
            <a:r>
              <a:rPr kumimoji="0" lang="es-CO" sz="2200" b="1" i="0" u="none" strike="noStrike" cap="none" normalizeH="0" dirty="0" smtClean="0">
                <a:ln>
                  <a:noFill/>
                </a:ln>
                <a:effectLst/>
                <a:latin typeface="Lucida Calligraphy" pitchFamily="66" charset="0"/>
                <a:cs typeface="Arial" pitchFamily="34" charset="0"/>
              </a:rPr>
              <a:t>e la Institución Educativa</a:t>
            </a:r>
            <a:endParaRPr kumimoji="0" lang="es-CO" sz="2200" b="0" i="0" u="none" strike="noStrike" cap="none" normalizeH="0" dirty="0" smtClean="0">
              <a:ln>
                <a:noFill/>
              </a:ln>
              <a:effectLst/>
              <a:latin typeface="Arial" pitchFamily="34" charset="0"/>
              <a:cs typeface="Arial" pitchFamily="34" charset="0"/>
            </a:endParaRPr>
          </a:p>
        </p:txBody>
      </p:sp>
      <p:sp>
        <p:nvSpPr>
          <p:cNvPr id="26" name="931 Cuadro de texto"/>
          <p:cNvSpPr txBox="1">
            <a:spLocks noChangeArrowheads="1"/>
          </p:cNvSpPr>
          <p:nvPr/>
        </p:nvSpPr>
        <p:spPr bwMode="auto">
          <a:xfrm>
            <a:off x="1711948" y="1326468"/>
            <a:ext cx="6000792" cy="433957"/>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algn="ctr"/>
            <a:r>
              <a:rPr lang="es-CO" sz="2200" b="1" dirty="0" smtClean="0">
                <a:latin typeface="Lucida Calligraphy" pitchFamily="66" charset="0"/>
              </a:rPr>
              <a:t>San Juan del Losada</a:t>
            </a:r>
            <a:endParaRPr lang="es-CO" sz="2200" dirty="0" smtClean="0">
              <a:latin typeface="Lucida Calligraphy" pitchFamily="66"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CO" sz="2000" b="0" i="0" u="none" strike="noStrike" cap="none" normalizeH="0" baseline="0" dirty="0" smtClean="0">
              <a:ln>
                <a:noFill/>
              </a:ln>
              <a:solidFill>
                <a:schemeClr val="tx1"/>
              </a:solidFill>
              <a:effectLst/>
              <a:latin typeface="Lucida Calligraphy" pitchFamily="66" charset="0"/>
              <a:cs typeface="Arial" pitchFamily="34" charset="0"/>
            </a:endParaRPr>
          </a:p>
        </p:txBody>
      </p:sp>
      <p:sp>
        <p:nvSpPr>
          <p:cNvPr id="27" name="931 Cuadro de texto"/>
          <p:cNvSpPr txBox="1">
            <a:spLocks noChangeArrowheads="1"/>
          </p:cNvSpPr>
          <p:nvPr/>
        </p:nvSpPr>
        <p:spPr bwMode="auto">
          <a:xfrm>
            <a:off x="179511" y="3646016"/>
            <a:ext cx="8801651" cy="35897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algn="ctr"/>
            <a:r>
              <a:rPr lang="es-ES" sz="1200" dirty="0" smtClean="0">
                <a:latin typeface="Lucida Calligraphy" pitchFamily="66" charset="0"/>
              </a:rPr>
              <a:t>C.C. 1.117.503.788 Florencia - Caquetá </a:t>
            </a:r>
            <a:endParaRPr lang="es-CO" sz="1200" dirty="0" smtClean="0">
              <a:latin typeface="Lucida Calligraphy" pitchFamily="66"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CO" sz="2000" b="0" i="0" u="none" strike="noStrike" cap="none" normalizeH="0" baseline="0" dirty="0" smtClean="0">
              <a:ln>
                <a:noFill/>
              </a:ln>
              <a:solidFill>
                <a:schemeClr val="tx1"/>
              </a:solidFill>
              <a:effectLst/>
              <a:latin typeface="Lucida Calligraphy" pitchFamily="66" charset="0"/>
              <a:cs typeface="Arial" pitchFamily="34" charset="0"/>
            </a:endParaRPr>
          </a:p>
        </p:txBody>
      </p:sp>
      <p:grpSp>
        <p:nvGrpSpPr>
          <p:cNvPr id="3" name="2 Grupo"/>
          <p:cNvGrpSpPr/>
          <p:nvPr/>
        </p:nvGrpSpPr>
        <p:grpSpPr>
          <a:xfrm>
            <a:off x="2051720" y="5368748"/>
            <a:ext cx="6027420" cy="735941"/>
            <a:chOff x="2329658" y="5368748"/>
            <a:chExt cx="5749482" cy="735941"/>
          </a:xfrm>
        </p:grpSpPr>
        <p:sp>
          <p:nvSpPr>
            <p:cNvPr id="18" name="17 Rectángulo"/>
            <p:cNvSpPr/>
            <p:nvPr/>
          </p:nvSpPr>
          <p:spPr>
            <a:xfrm>
              <a:off x="2392616" y="5368748"/>
              <a:ext cx="2442335" cy="400110"/>
            </a:xfrm>
            <a:prstGeom prst="rect">
              <a:avLst/>
            </a:prstGeom>
          </p:spPr>
          <p:txBody>
            <a:bodyPr wrap="square">
              <a:spAutoFit/>
            </a:bodyPr>
            <a:lstStyle/>
            <a:p>
              <a:pPr algn="ctr"/>
              <a:r>
                <a:rPr lang="es-ES" sz="2000" dirty="0">
                  <a:latin typeface="Brush Script MT" pitchFamily="66" charset="0"/>
                  <a:ea typeface="Ebrima" pitchFamily="2" charset="0"/>
                  <a:cs typeface="Ebrima" pitchFamily="2" charset="0"/>
                </a:rPr>
                <a:t>Mg. Darío Murcia Lozada</a:t>
              </a:r>
              <a:endParaRPr lang="es-CO" sz="2000" dirty="0">
                <a:latin typeface="Brush Script MT" pitchFamily="66" charset="0"/>
                <a:ea typeface="Ebrima" pitchFamily="2" charset="0"/>
                <a:cs typeface="Ebrima" pitchFamily="2" charset="0"/>
              </a:endParaRPr>
            </a:p>
          </p:txBody>
        </p:sp>
        <p:sp>
          <p:nvSpPr>
            <p:cNvPr id="19" name="18 Rectángulo"/>
            <p:cNvSpPr/>
            <p:nvPr/>
          </p:nvSpPr>
          <p:spPr>
            <a:xfrm>
              <a:off x="2498671" y="5656780"/>
              <a:ext cx="2262300" cy="261610"/>
            </a:xfrm>
            <a:prstGeom prst="rect">
              <a:avLst/>
            </a:prstGeom>
          </p:spPr>
          <p:txBody>
            <a:bodyPr wrap="square">
              <a:spAutoFit/>
            </a:bodyPr>
            <a:lstStyle/>
            <a:p>
              <a:pPr algn="ctr"/>
              <a:r>
                <a:rPr lang="es-ES" sz="1100" dirty="0" smtClean="0">
                  <a:latin typeface="Arial Narrow" pitchFamily="34" charset="0"/>
                </a:rPr>
                <a:t>C.C. </a:t>
              </a:r>
              <a:r>
                <a:rPr lang="es-CO" sz="1100" dirty="0">
                  <a:latin typeface="Arial Narrow" pitchFamily="34" charset="0"/>
                </a:rPr>
                <a:t>17.659.231  Florencia - </a:t>
              </a:r>
              <a:r>
                <a:rPr lang="es-CO" sz="1100" dirty="0" smtClean="0">
                  <a:latin typeface="Arial Narrow" pitchFamily="34" charset="0"/>
                </a:rPr>
                <a:t>Caquetá</a:t>
              </a:r>
              <a:endParaRPr lang="es-CO" sz="1100" dirty="0">
                <a:latin typeface="Arial Narrow" pitchFamily="34" charset="0"/>
              </a:endParaRPr>
            </a:p>
          </p:txBody>
        </p:sp>
        <p:sp>
          <p:nvSpPr>
            <p:cNvPr id="20" name="19 Rectángulo"/>
            <p:cNvSpPr/>
            <p:nvPr/>
          </p:nvSpPr>
          <p:spPr>
            <a:xfrm>
              <a:off x="2498670" y="5843079"/>
              <a:ext cx="2262301" cy="261610"/>
            </a:xfrm>
            <a:prstGeom prst="rect">
              <a:avLst/>
            </a:prstGeom>
          </p:spPr>
          <p:txBody>
            <a:bodyPr wrap="square">
              <a:spAutoFit/>
            </a:bodyPr>
            <a:lstStyle/>
            <a:p>
              <a:pPr algn="ctr"/>
              <a:r>
                <a:rPr lang="es-ES" sz="1100" dirty="0" smtClean="0">
                  <a:solidFill>
                    <a:srgbClr val="000066"/>
                  </a:solidFill>
                  <a:latin typeface="Arial Narrow" pitchFamily="34" charset="0"/>
                </a:rPr>
                <a:t>Rector</a:t>
              </a:r>
              <a:endParaRPr lang="es-CO" sz="1100" dirty="0">
                <a:solidFill>
                  <a:srgbClr val="000066"/>
                </a:solidFill>
                <a:latin typeface="Arial Narrow" pitchFamily="34" charset="0"/>
              </a:endParaRPr>
            </a:p>
          </p:txBody>
        </p:sp>
        <p:sp>
          <p:nvSpPr>
            <p:cNvPr id="21" name="884 Conector recto"/>
            <p:cNvSpPr>
              <a:spLocks noChangeShapeType="1"/>
            </p:cNvSpPr>
            <p:nvPr/>
          </p:nvSpPr>
          <p:spPr bwMode="auto">
            <a:xfrm>
              <a:off x="2329658" y="5368748"/>
              <a:ext cx="2600325"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sp>
          <p:nvSpPr>
            <p:cNvPr id="24" name="23 Rectángulo"/>
            <p:cNvSpPr/>
            <p:nvPr/>
          </p:nvSpPr>
          <p:spPr>
            <a:xfrm>
              <a:off x="5198820" y="5368748"/>
              <a:ext cx="2880320" cy="400110"/>
            </a:xfrm>
            <a:prstGeom prst="rect">
              <a:avLst/>
            </a:prstGeom>
          </p:spPr>
          <p:txBody>
            <a:bodyPr wrap="square">
              <a:spAutoFit/>
            </a:bodyPr>
            <a:lstStyle/>
            <a:p>
              <a:pPr algn="ctr"/>
              <a:r>
                <a:rPr lang="es-ES" sz="2000" dirty="0" smtClean="0">
                  <a:latin typeface="Brush Script MT" pitchFamily="66" charset="0"/>
                  <a:ea typeface="Ebrima" pitchFamily="2" charset="0"/>
                  <a:cs typeface="Ebrima" pitchFamily="2" charset="0"/>
                </a:rPr>
                <a:t>Clara Inés Ortiz Castillo</a:t>
              </a:r>
              <a:endParaRPr lang="es-CO" sz="2000" dirty="0">
                <a:latin typeface="Brush Script MT" pitchFamily="66" charset="0"/>
                <a:ea typeface="Ebrima" pitchFamily="2" charset="0"/>
                <a:cs typeface="Ebrima" pitchFamily="2" charset="0"/>
              </a:endParaRPr>
            </a:p>
          </p:txBody>
        </p:sp>
        <p:sp>
          <p:nvSpPr>
            <p:cNvPr id="28" name="27 Rectángulo"/>
            <p:cNvSpPr/>
            <p:nvPr/>
          </p:nvSpPr>
          <p:spPr>
            <a:xfrm>
              <a:off x="5507830" y="5656780"/>
              <a:ext cx="2262300" cy="261610"/>
            </a:xfrm>
            <a:prstGeom prst="rect">
              <a:avLst/>
            </a:prstGeom>
          </p:spPr>
          <p:txBody>
            <a:bodyPr wrap="square">
              <a:spAutoFit/>
            </a:bodyPr>
            <a:lstStyle/>
            <a:p>
              <a:pPr algn="ctr"/>
              <a:r>
                <a:rPr lang="es-ES" sz="1100" dirty="0" smtClean="0">
                  <a:latin typeface="Arial Narrow" pitchFamily="34" charset="0"/>
                </a:rPr>
                <a:t>C.C. 26.560.350 Rivera - Huila</a:t>
              </a:r>
              <a:endParaRPr lang="es-CO" sz="1100" dirty="0">
                <a:latin typeface="Arial Narrow" pitchFamily="34" charset="0"/>
              </a:endParaRPr>
            </a:p>
          </p:txBody>
        </p:sp>
        <p:sp>
          <p:nvSpPr>
            <p:cNvPr id="29" name="28 Rectángulo"/>
            <p:cNvSpPr/>
            <p:nvPr/>
          </p:nvSpPr>
          <p:spPr>
            <a:xfrm>
              <a:off x="5507829" y="5843079"/>
              <a:ext cx="2262301" cy="261610"/>
            </a:xfrm>
            <a:prstGeom prst="rect">
              <a:avLst/>
            </a:prstGeom>
          </p:spPr>
          <p:txBody>
            <a:bodyPr wrap="square">
              <a:spAutoFit/>
            </a:bodyPr>
            <a:lstStyle/>
            <a:p>
              <a:pPr algn="ctr"/>
              <a:r>
                <a:rPr lang="es-ES" sz="1100" dirty="0" smtClean="0">
                  <a:latin typeface="Arial Narrow" pitchFamily="34" charset="0"/>
                </a:rPr>
                <a:t>Secretaria</a:t>
              </a:r>
              <a:endParaRPr lang="es-CO" sz="1100" dirty="0">
                <a:latin typeface="Arial Narrow" pitchFamily="34" charset="0"/>
              </a:endParaRPr>
            </a:p>
          </p:txBody>
        </p:sp>
        <p:sp>
          <p:nvSpPr>
            <p:cNvPr id="30" name="884 Conector recto"/>
            <p:cNvSpPr>
              <a:spLocks noChangeShapeType="1"/>
            </p:cNvSpPr>
            <p:nvPr/>
          </p:nvSpPr>
          <p:spPr bwMode="auto">
            <a:xfrm>
              <a:off x="5338817" y="5368748"/>
              <a:ext cx="2740323"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grpSp>
    </p:spTree>
    <p:extLst>
      <p:ext uri="{BB962C8B-B14F-4D97-AF65-F5344CB8AC3E}">
        <p14:creationId xmlns:p14="http://schemas.microsoft.com/office/powerpoint/2010/main" val="33163469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31 Imagen"/>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3999" cy="6858000"/>
          </a:xfrm>
          <a:prstGeom prst="rect">
            <a:avLst/>
          </a:prstGeom>
        </p:spPr>
      </p:pic>
      <p:pic>
        <p:nvPicPr>
          <p:cNvPr id="5" name="4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7152" y="1084467"/>
            <a:ext cx="1328749" cy="1351917"/>
          </a:xfrm>
          <a:prstGeom prst="rect">
            <a:avLst/>
          </a:prstGeom>
        </p:spPr>
      </p:pic>
      <p:pic>
        <p:nvPicPr>
          <p:cNvPr id="6" name="5 Imagen" descr="escudo_colombia.png"/>
          <p:cNvPicPr>
            <a:picLocks noChangeAspect="1"/>
          </p:cNvPicPr>
          <p:nvPr/>
        </p:nvPicPr>
        <p:blipFill>
          <a:blip r:embed="rId4"/>
          <a:stretch>
            <a:fillRect/>
          </a:stretch>
        </p:blipFill>
        <p:spPr>
          <a:xfrm>
            <a:off x="7432944" y="1088041"/>
            <a:ext cx="1224137" cy="1440122"/>
          </a:xfrm>
          <a:prstGeom prst="rect">
            <a:avLst/>
          </a:prstGeom>
        </p:spPr>
      </p:pic>
      <p:sp>
        <p:nvSpPr>
          <p:cNvPr id="16" name="977 Cuadro de texto"/>
          <p:cNvSpPr txBox="1">
            <a:spLocks noChangeArrowheads="1"/>
          </p:cNvSpPr>
          <p:nvPr/>
        </p:nvSpPr>
        <p:spPr bwMode="auto">
          <a:xfrm>
            <a:off x="280087" y="2464198"/>
            <a:ext cx="8657635" cy="642216"/>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s-CO" sz="4000" b="1" i="0" u="none" strike="noStrike" cap="none" normalizeH="0" baseline="0" dirty="0" smtClean="0">
                <a:ln>
                  <a:noFill/>
                </a:ln>
                <a:effectLst/>
                <a:latin typeface="Monotype Corsiva" pitchFamily="66" charset="0"/>
                <a:cs typeface="Arial" pitchFamily="34" charset="0"/>
              </a:rPr>
              <a:t>Reconocimiento Especial a:</a:t>
            </a:r>
            <a:endParaRPr kumimoji="0" lang="es-CO" sz="1400" b="0" i="0" u="none" strike="noStrike" cap="none" normalizeH="0" baseline="0" dirty="0" smtClean="0">
              <a:ln>
                <a:noFill/>
              </a:ln>
              <a:effectLst/>
              <a:latin typeface="Monotype Corsiva" pitchFamily="66" charset="0"/>
              <a:cs typeface="Arial" pitchFamily="34" charset="0"/>
            </a:endParaRPr>
          </a:p>
        </p:txBody>
      </p:sp>
      <p:sp>
        <p:nvSpPr>
          <p:cNvPr id="17" name="936 Cuadro de texto"/>
          <p:cNvSpPr txBox="1">
            <a:spLocks noChangeArrowheads="1"/>
          </p:cNvSpPr>
          <p:nvPr/>
        </p:nvSpPr>
        <p:spPr bwMode="auto">
          <a:xfrm>
            <a:off x="199741" y="3063047"/>
            <a:ext cx="8801651" cy="439326"/>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es-ES" sz="2800" b="1" i="1" dirty="0">
                <a:latin typeface="Georgia" pitchFamily="18" charset="0"/>
              </a:rPr>
              <a:t>CESAR DUBIER BALLESTEROS SALAS</a:t>
            </a:r>
            <a:endParaRPr kumimoji="0" lang="es-CO" sz="2400" b="1" i="1" u="none" strike="noStrike" cap="none" normalizeH="0" dirty="0" smtClean="0">
              <a:ln>
                <a:noFill/>
              </a:ln>
              <a:effectLst/>
              <a:latin typeface="Georgia" pitchFamily="18" charset="0"/>
              <a:cs typeface="Arial" pitchFamily="34" charset="0"/>
            </a:endParaRPr>
          </a:p>
        </p:txBody>
      </p:sp>
      <p:sp>
        <p:nvSpPr>
          <p:cNvPr id="31" name="Text Box 3"/>
          <p:cNvSpPr txBox="1">
            <a:spLocks noChangeArrowheads="1"/>
          </p:cNvSpPr>
          <p:nvPr/>
        </p:nvSpPr>
        <p:spPr bwMode="auto">
          <a:xfrm>
            <a:off x="385203" y="4491536"/>
            <a:ext cx="8460001" cy="36671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lang="es-CO" sz="1100" i="1" dirty="0" smtClean="0">
                <a:latin typeface="Arial Narrow" pitchFamily="34" charset="0"/>
                <a:cs typeface="Arial" pitchFamily="34" charset="0"/>
              </a:rPr>
              <a:t>27 de noviembre de 2025</a:t>
            </a:r>
            <a:r>
              <a:rPr kumimoji="0" lang="es-CO" sz="2000" b="0" i="1" u="none" strike="noStrike" cap="none" normalizeH="0" baseline="0" dirty="0" smtClean="0">
                <a:ln>
                  <a:noFill/>
                </a:ln>
                <a:effectLst/>
                <a:latin typeface="Arial Narrow" pitchFamily="34" charset="0"/>
                <a:cs typeface="Arial" pitchFamily="34" charset="0"/>
              </a:rPr>
              <a:t> </a:t>
            </a:r>
            <a:endParaRPr kumimoji="0" lang="es-CO" sz="1800" b="0" i="1" u="none" strike="noStrike" cap="none" normalizeH="0" baseline="0" dirty="0" smtClean="0">
              <a:ln>
                <a:noFill/>
              </a:ln>
              <a:effectLst/>
              <a:latin typeface="Arial" pitchFamily="34" charset="0"/>
              <a:cs typeface="Arial" pitchFamily="34" charset="0"/>
            </a:endParaRPr>
          </a:p>
        </p:txBody>
      </p:sp>
      <p:sp>
        <p:nvSpPr>
          <p:cNvPr id="23" name="932 Cuadro de texto"/>
          <p:cNvSpPr txBox="1">
            <a:spLocks noChangeArrowheads="1"/>
          </p:cNvSpPr>
          <p:nvPr/>
        </p:nvSpPr>
        <p:spPr bwMode="auto">
          <a:xfrm>
            <a:off x="539552" y="3681860"/>
            <a:ext cx="8208912" cy="956752"/>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600"/>
              </a:spcAft>
            </a:pPr>
            <a:r>
              <a:rPr lang="es-CO" sz="1400" dirty="0">
                <a:latin typeface="Monotype Corsiva" pitchFamily="66" charset="0"/>
              </a:rPr>
              <a:t>Por su compromiso con el mejoramiento de la calidad educativa institucional fundamental para garantizar una enseñanza efectiva. Este compromiso se manifiesta en la implementación de estrategias innovadoras, la formación continua del personal docente y la evaluación de métodos de enseñanza, creando un ambiente que beneficia a toda la comunidad académica y los prepara para enfrentar los desafíos del futuro.</a:t>
            </a:r>
            <a:endParaRPr kumimoji="0" lang="es-CO" sz="2000" b="0" i="0" u="none" strike="noStrike" cap="none" normalizeH="0" baseline="0" dirty="0" smtClean="0">
              <a:ln>
                <a:noFill/>
              </a:ln>
              <a:effectLst/>
              <a:latin typeface="Monotype Corsiva" pitchFamily="66" charset="0"/>
              <a:cs typeface="Arial" pitchFamily="34" charset="0"/>
            </a:endParaRPr>
          </a:p>
        </p:txBody>
      </p:sp>
      <p:sp>
        <p:nvSpPr>
          <p:cNvPr id="13" name="930 Cuadro de texto"/>
          <p:cNvSpPr txBox="1">
            <a:spLocks noChangeArrowheads="1"/>
          </p:cNvSpPr>
          <p:nvPr/>
        </p:nvSpPr>
        <p:spPr bwMode="auto">
          <a:xfrm>
            <a:off x="1729490" y="671382"/>
            <a:ext cx="6000792" cy="43427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s-CO" sz="2200" b="1" i="0" u="none" strike="noStrike" cap="none" normalizeH="0" baseline="0" dirty="0" smtClean="0">
                <a:ln>
                  <a:noFill/>
                </a:ln>
                <a:effectLst/>
                <a:latin typeface="Lucida Calligraphy" pitchFamily="66" charset="0"/>
                <a:cs typeface="Arial" pitchFamily="34" charset="0"/>
              </a:rPr>
              <a:t>El Consejo Directivo</a:t>
            </a:r>
            <a:endParaRPr kumimoji="0" lang="es-CO" sz="1800" b="0" i="0" u="none" strike="noStrike" cap="none" normalizeH="0" baseline="0" dirty="0" smtClean="0">
              <a:ln>
                <a:noFill/>
              </a:ln>
              <a:effectLst/>
              <a:latin typeface="Arial" pitchFamily="34" charset="0"/>
              <a:cs typeface="Arial" pitchFamily="34" charset="0"/>
            </a:endParaRPr>
          </a:p>
        </p:txBody>
      </p:sp>
      <p:sp>
        <p:nvSpPr>
          <p:cNvPr id="14" name="931 Cuadro de texto"/>
          <p:cNvSpPr txBox="1">
            <a:spLocks noChangeArrowheads="1"/>
          </p:cNvSpPr>
          <p:nvPr/>
        </p:nvSpPr>
        <p:spPr bwMode="auto">
          <a:xfrm>
            <a:off x="1663768" y="2154675"/>
            <a:ext cx="6000792" cy="35897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algn="ctr"/>
            <a:r>
              <a:rPr lang="es-ES" sz="2000" dirty="0" smtClean="0">
                <a:latin typeface="Lucida Calligraphy" pitchFamily="66" charset="0"/>
              </a:rPr>
              <a:t>Otorga</a:t>
            </a:r>
            <a:endParaRPr lang="es-CO" sz="2000" dirty="0" smtClean="0">
              <a:latin typeface="Lucida Calligraphy" pitchFamily="66"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CO" sz="2000" b="0" i="0" u="none" strike="noStrike" cap="none" normalizeH="0" baseline="0" dirty="0" smtClean="0">
              <a:ln>
                <a:noFill/>
              </a:ln>
              <a:solidFill>
                <a:schemeClr val="tx1"/>
              </a:solidFill>
              <a:effectLst/>
              <a:latin typeface="Lucida Calligraphy" pitchFamily="66" charset="0"/>
              <a:cs typeface="Arial" pitchFamily="34" charset="0"/>
            </a:endParaRPr>
          </a:p>
        </p:txBody>
      </p:sp>
      <p:sp>
        <p:nvSpPr>
          <p:cNvPr id="15" name="932 Cuadro de texto"/>
          <p:cNvSpPr txBox="1">
            <a:spLocks noChangeArrowheads="1"/>
          </p:cNvSpPr>
          <p:nvPr/>
        </p:nvSpPr>
        <p:spPr bwMode="auto">
          <a:xfrm>
            <a:off x="3148563" y="1763116"/>
            <a:ext cx="2989749" cy="347522"/>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s-CO" sz="1200" b="0" i="0" u="none" strike="noStrike" cap="none" normalizeH="0" baseline="0" dirty="0" smtClean="0">
                <a:ln>
                  <a:noFill/>
                </a:ln>
                <a:effectLst/>
                <a:latin typeface="Lucida Calligraphy" pitchFamily="66" charset="0"/>
                <a:cs typeface="Arial" pitchFamily="34" charset="0"/>
              </a:rPr>
              <a:t>San Vicente del Caguán - Caquetá</a:t>
            </a:r>
            <a:endParaRPr kumimoji="0" lang="es-CO" sz="1800" b="0" i="0" u="none" strike="noStrike" cap="none" normalizeH="0" baseline="0" dirty="0" smtClean="0">
              <a:ln>
                <a:noFill/>
              </a:ln>
              <a:effectLst/>
              <a:latin typeface="Arial" pitchFamily="34" charset="0"/>
              <a:cs typeface="Arial" pitchFamily="34" charset="0"/>
            </a:endParaRPr>
          </a:p>
        </p:txBody>
      </p:sp>
      <p:sp>
        <p:nvSpPr>
          <p:cNvPr id="25" name="930 Cuadro de texto"/>
          <p:cNvSpPr txBox="1">
            <a:spLocks noChangeArrowheads="1"/>
          </p:cNvSpPr>
          <p:nvPr/>
        </p:nvSpPr>
        <p:spPr bwMode="auto">
          <a:xfrm>
            <a:off x="1643042" y="1020268"/>
            <a:ext cx="6000792" cy="43427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lang="es-CO" sz="2200" b="1" dirty="0">
                <a:latin typeface="Lucida Calligraphy" pitchFamily="66" charset="0"/>
                <a:cs typeface="Arial" pitchFamily="34" charset="0"/>
              </a:rPr>
              <a:t>d</a:t>
            </a:r>
            <a:r>
              <a:rPr kumimoji="0" lang="es-CO" sz="2200" b="1" i="0" u="none" strike="noStrike" cap="none" normalizeH="0" dirty="0" smtClean="0">
                <a:ln>
                  <a:noFill/>
                </a:ln>
                <a:effectLst/>
                <a:latin typeface="Lucida Calligraphy" pitchFamily="66" charset="0"/>
                <a:cs typeface="Arial" pitchFamily="34" charset="0"/>
              </a:rPr>
              <a:t>e la Institución Educativa</a:t>
            </a:r>
            <a:endParaRPr kumimoji="0" lang="es-CO" sz="2200" b="0" i="0" u="none" strike="noStrike" cap="none" normalizeH="0" dirty="0" smtClean="0">
              <a:ln>
                <a:noFill/>
              </a:ln>
              <a:effectLst/>
              <a:latin typeface="Arial" pitchFamily="34" charset="0"/>
              <a:cs typeface="Arial" pitchFamily="34" charset="0"/>
            </a:endParaRPr>
          </a:p>
        </p:txBody>
      </p:sp>
      <p:sp>
        <p:nvSpPr>
          <p:cNvPr id="26" name="931 Cuadro de texto"/>
          <p:cNvSpPr txBox="1">
            <a:spLocks noChangeArrowheads="1"/>
          </p:cNvSpPr>
          <p:nvPr/>
        </p:nvSpPr>
        <p:spPr bwMode="auto">
          <a:xfrm>
            <a:off x="1711948" y="1326468"/>
            <a:ext cx="6000792" cy="433957"/>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algn="ctr"/>
            <a:r>
              <a:rPr lang="es-CO" sz="2200" b="1" dirty="0" smtClean="0">
                <a:latin typeface="Lucida Calligraphy" pitchFamily="66" charset="0"/>
              </a:rPr>
              <a:t>San Juan del Losada</a:t>
            </a:r>
            <a:endParaRPr lang="es-CO" sz="2200" dirty="0" smtClean="0">
              <a:latin typeface="Lucida Calligraphy" pitchFamily="66"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CO" sz="2000" b="0" i="0" u="none" strike="noStrike" cap="none" normalizeH="0" baseline="0" dirty="0" smtClean="0">
              <a:ln>
                <a:noFill/>
              </a:ln>
              <a:solidFill>
                <a:schemeClr val="tx1"/>
              </a:solidFill>
              <a:effectLst/>
              <a:latin typeface="Lucida Calligraphy" pitchFamily="66" charset="0"/>
              <a:cs typeface="Arial" pitchFamily="34" charset="0"/>
            </a:endParaRPr>
          </a:p>
        </p:txBody>
      </p:sp>
      <p:sp>
        <p:nvSpPr>
          <p:cNvPr id="27" name="931 Cuadro de texto"/>
          <p:cNvSpPr txBox="1">
            <a:spLocks noChangeArrowheads="1"/>
          </p:cNvSpPr>
          <p:nvPr/>
        </p:nvSpPr>
        <p:spPr bwMode="auto">
          <a:xfrm>
            <a:off x="199740" y="3502373"/>
            <a:ext cx="8801651" cy="35897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algn="ctr"/>
            <a:r>
              <a:rPr lang="es-ES" sz="1200" dirty="0" smtClean="0">
                <a:latin typeface="Lucida Calligraphy" pitchFamily="66" charset="0"/>
              </a:rPr>
              <a:t>C.C. 6.801.777</a:t>
            </a:r>
            <a:endParaRPr kumimoji="0" lang="es-CO" sz="2000" b="0" i="0" u="none" strike="noStrike" cap="none" normalizeH="0" baseline="0" dirty="0" smtClean="0">
              <a:ln>
                <a:noFill/>
              </a:ln>
              <a:solidFill>
                <a:schemeClr val="tx1"/>
              </a:solidFill>
              <a:effectLst/>
              <a:latin typeface="Lucida Calligraphy" pitchFamily="66" charset="0"/>
              <a:cs typeface="Arial" pitchFamily="34" charset="0"/>
            </a:endParaRPr>
          </a:p>
        </p:txBody>
      </p:sp>
      <p:grpSp>
        <p:nvGrpSpPr>
          <p:cNvPr id="3" name="2 Grupo"/>
          <p:cNvGrpSpPr/>
          <p:nvPr/>
        </p:nvGrpSpPr>
        <p:grpSpPr>
          <a:xfrm>
            <a:off x="2051720" y="5368748"/>
            <a:ext cx="6027420" cy="735941"/>
            <a:chOff x="2329658" y="5368748"/>
            <a:chExt cx="5749482" cy="735941"/>
          </a:xfrm>
        </p:grpSpPr>
        <p:sp>
          <p:nvSpPr>
            <p:cNvPr id="18" name="17 Rectángulo"/>
            <p:cNvSpPr/>
            <p:nvPr/>
          </p:nvSpPr>
          <p:spPr>
            <a:xfrm>
              <a:off x="2392616" y="5368748"/>
              <a:ext cx="2442335" cy="400110"/>
            </a:xfrm>
            <a:prstGeom prst="rect">
              <a:avLst/>
            </a:prstGeom>
          </p:spPr>
          <p:txBody>
            <a:bodyPr wrap="square">
              <a:spAutoFit/>
            </a:bodyPr>
            <a:lstStyle/>
            <a:p>
              <a:pPr algn="ctr"/>
              <a:r>
                <a:rPr lang="es-ES" sz="2000" dirty="0">
                  <a:latin typeface="Brush Script MT" pitchFamily="66" charset="0"/>
                  <a:ea typeface="Ebrima" pitchFamily="2" charset="0"/>
                  <a:cs typeface="Ebrima" pitchFamily="2" charset="0"/>
                </a:rPr>
                <a:t>Mg. Darío Murcia Lozada</a:t>
              </a:r>
              <a:endParaRPr lang="es-CO" sz="2000" dirty="0">
                <a:latin typeface="Brush Script MT" pitchFamily="66" charset="0"/>
                <a:ea typeface="Ebrima" pitchFamily="2" charset="0"/>
                <a:cs typeface="Ebrima" pitchFamily="2" charset="0"/>
              </a:endParaRPr>
            </a:p>
          </p:txBody>
        </p:sp>
        <p:sp>
          <p:nvSpPr>
            <p:cNvPr id="19" name="18 Rectángulo"/>
            <p:cNvSpPr/>
            <p:nvPr/>
          </p:nvSpPr>
          <p:spPr>
            <a:xfrm>
              <a:off x="2498671" y="5656780"/>
              <a:ext cx="2262300" cy="261610"/>
            </a:xfrm>
            <a:prstGeom prst="rect">
              <a:avLst/>
            </a:prstGeom>
          </p:spPr>
          <p:txBody>
            <a:bodyPr wrap="square">
              <a:spAutoFit/>
            </a:bodyPr>
            <a:lstStyle/>
            <a:p>
              <a:pPr algn="ctr"/>
              <a:r>
                <a:rPr lang="es-ES" sz="1100" dirty="0" smtClean="0">
                  <a:latin typeface="Arial Narrow" pitchFamily="34" charset="0"/>
                </a:rPr>
                <a:t>C.C. </a:t>
              </a:r>
              <a:r>
                <a:rPr lang="es-CO" sz="1100" dirty="0">
                  <a:latin typeface="Arial Narrow" pitchFamily="34" charset="0"/>
                </a:rPr>
                <a:t>17.659.231  Florencia - </a:t>
              </a:r>
              <a:r>
                <a:rPr lang="es-CO" sz="1100" dirty="0" smtClean="0">
                  <a:latin typeface="Arial Narrow" pitchFamily="34" charset="0"/>
                </a:rPr>
                <a:t>Caquetá</a:t>
              </a:r>
              <a:endParaRPr lang="es-CO" sz="1100" dirty="0">
                <a:latin typeface="Arial Narrow" pitchFamily="34" charset="0"/>
              </a:endParaRPr>
            </a:p>
          </p:txBody>
        </p:sp>
        <p:sp>
          <p:nvSpPr>
            <p:cNvPr id="20" name="19 Rectángulo"/>
            <p:cNvSpPr/>
            <p:nvPr/>
          </p:nvSpPr>
          <p:spPr>
            <a:xfrm>
              <a:off x="2498670" y="5843079"/>
              <a:ext cx="2262301" cy="261610"/>
            </a:xfrm>
            <a:prstGeom prst="rect">
              <a:avLst/>
            </a:prstGeom>
          </p:spPr>
          <p:txBody>
            <a:bodyPr wrap="square">
              <a:spAutoFit/>
            </a:bodyPr>
            <a:lstStyle/>
            <a:p>
              <a:pPr algn="ctr"/>
              <a:r>
                <a:rPr lang="es-ES" sz="1100" dirty="0" smtClean="0">
                  <a:solidFill>
                    <a:srgbClr val="000066"/>
                  </a:solidFill>
                  <a:latin typeface="Arial Narrow" pitchFamily="34" charset="0"/>
                </a:rPr>
                <a:t>Rector</a:t>
              </a:r>
              <a:endParaRPr lang="es-CO" sz="1100" dirty="0">
                <a:solidFill>
                  <a:srgbClr val="000066"/>
                </a:solidFill>
                <a:latin typeface="Arial Narrow" pitchFamily="34" charset="0"/>
              </a:endParaRPr>
            </a:p>
          </p:txBody>
        </p:sp>
        <p:sp>
          <p:nvSpPr>
            <p:cNvPr id="21" name="884 Conector recto"/>
            <p:cNvSpPr>
              <a:spLocks noChangeShapeType="1"/>
            </p:cNvSpPr>
            <p:nvPr/>
          </p:nvSpPr>
          <p:spPr bwMode="auto">
            <a:xfrm>
              <a:off x="2329658" y="5368748"/>
              <a:ext cx="2600325"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sp>
          <p:nvSpPr>
            <p:cNvPr id="24" name="23 Rectángulo"/>
            <p:cNvSpPr/>
            <p:nvPr/>
          </p:nvSpPr>
          <p:spPr>
            <a:xfrm>
              <a:off x="5198820" y="5368748"/>
              <a:ext cx="2880320" cy="400110"/>
            </a:xfrm>
            <a:prstGeom prst="rect">
              <a:avLst/>
            </a:prstGeom>
          </p:spPr>
          <p:txBody>
            <a:bodyPr wrap="square">
              <a:spAutoFit/>
            </a:bodyPr>
            <a:lstStyle/>
            <a:p>
              <a:pPr algn="ctr"/>
              <a:r>
                <a:rPr lang="es-ES" sz="2000" dirty="0" smtClean="0">
                  <a:latin typeface="Brush Script MT" pitchFamily="66" charset="0"/>
                  <a:ea typeface="Ebrima" pitchFamily="2" charset="0"/>
                  <a:cs typeface="Ebrima" pitchFamily="2" charset="0"/>
                </a:rPr>
                <a:t>Clara Inés Ortiz Castillo</a:t>
              </a:r>
              <a:endParaRPr lang="es-CO" sz="2000" dirty="0">
                <a:latin typeface="Brush Script MT" pitchFamily="66" charset="0"/>
                <a:ea typeface="Ebrima" pitchFamily="2" charset="0"/>
                <a:cs typeface="Ebrima" pitchFamily="2" charset="0"/>
              </a:endParaRPr>
            </a:p>
          </p:txBody>
        </p:sp>
        <p:sp>
          <p:nvSpPr>
            <p:cNvPr id="28" name="27 Rectángulo"/>
            <p:cNvSpPr/>
            <p:nvPr/>
          </p:nvSpPr>
          <p:spPr>
            <a:xfrm>
              <a:off x="5507830" y="5656780"/>
              <a:ext cx="2262300" cy="261610"/>
            </a:xfrm>
            <a:prstGeom prst="rect">
              <a:avLst/>
            </a:prstGeom>
          </p:spPr>
          <p:txBody>
            <a:bodyPr wrap="square">
              <a:spAutoFit/>
            </a:bodyPr>
            <a:lstStyle/>
            <a:p>
              <a:pPr algn="ctr"/>
              <a:r>
                <a:rPr lang="es-ES" sz="1100" dirty="0" smtClean="0">
                  <a:latin typeface="Arial Narrow" pitchFamily="34" charset="0"/>
                </a:rPr>
                <a:t>C.C. 26.560.350 Rivera - Huila</a:t>
              </a:r>
              <a:endParaRPr lang="es-CO" sz="1100" dirty="0">
                <a:latin typeface="Arial Narrow" pitchFamily="34" charset="0"/>
              </a:endParaRPr>
            </a:p>
          </p:txBody>
        </p:sp>
        <p:sp>
          <p:nvSpPr>
            <p:cNvPr id="29" name="28 Rectángulo"/>
            <p:cNvSpPr/>
            <p:nvPr/>
          </p:nvSpPr>
          <p:spPr>
            <a:xfrm>
              <a:off x="5507829" y="5843079"/>
              <a:ext cx="2262301" cy="261610"/>
            </a:xfrm>
            <a:prstGeom prst="rect">
              <a:avLst/>
            </a:prstGeom>
          </p:spPr>
          <p:txBody>
            <a:bodyPr wrap="square">
              <a:spAutoFit/>
            </a:bodyPr>
            <a:lstStyle/>
            <a:p>
              <a:pPr algn="ctr"/>
              <a:r>
                <a:rPr lang="es-ES" sz="1100" dirty="0" smtClean="0">
                  <a:latin typeface="Arial Narrow" pitchFamily="34" charset="0"/>
                </a:rPr>
                <a:t>Secretaria</a:t>
              </a:r>
              <a:endParaRPr lang="es-CO" sz="1100" dirty="0">
                <a:latin typeface="Arial Narrow" pitchFamily="34" charset="0"/>
              </a:endParaRPr>
            </a:p>
          </p:txBody>
        </p:sp>
        <p:sp>
          <p:nvSpPr>
            <p:cNvPr id="30" name="884 Conector recto"/>
            <p:cNvSpPr>
              <a:spLocks noChangeShapeType="1"/>
            </p:cNvSpPr>
            <p:nvPr/>
          </p:nvSpPr>
          <p:spPr bwMode="auto">
            <a:xfrm>
              <a:off x="5338817" y="5368748"/>
              <a:ext cx="2740323"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grpSp>
    </p:spTree>
    <p:extLst>
      <p:ext uri="{BB962C8B-B14F-4D97-AF65-F5344CB8AC3E}">
        <p14:creationId xmlns:p14="http://schemas.microsoft.com/office/powerpoint/2010/main" val="40574334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31 Imagen"/>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3999" cy="6858000"/>
          </a:xfrm>
          <a:prstGeom prst="rect">
            <a:avLst/>
          </a:prstGeom>
        </p:spPr>
      </p:pic>
      <p:pic>
        <p:nvPicPr>
          <p:cNvPr id="5" name="4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7152" y="1084467"/>
            <a:ext cx="1328749" cy="1351917"/>
          </a:xfrm>
          <a:prstGeom prst="rect">
            <a:avLst/>
          </a:prstGeom>
        </p:spPr>
      </p:pic>
      <p:pic>
        <p:nvPicPr>
          <p:cNvPr id="6" name="5 Imagen" descr="escudo_colombia.png"/>
          <p:cNvPicPr>
            <a:picLocks noChangeAspect="1"/>
          </p:cNvPicPr>
          <p:nvPr/>
        </p:nvPicPr>
        <p:blipFill>
          <a:blip r:embed="rId4"/>
          <a:stretch>
            <a:fillRect/>
          </a:stretch>
        </p:blipFill>
        <p:spPr>
          <a:xfrm>
            <a:off x="7432944" y="1088041"/>
            <a:ext cx="1224137" cy="1440122"/>
          </a:xfrm>
          <a:prstGeom prst="rect">
            <a:avLst/>
          </a:prstGeom>
        </p:spPr>
      </p:pic>
      <p:sp>
        <p:nvSpPr>
          <p:cNvPr id="16" name="977 Cuadro de texto"/>
          <p:cNvSpPr txBox="1">
            <a:spLocks noChangeArrowheads="1"/>
          </p:cNvSpPr>
          <p:nvPr/>
        </p:nvSpPr>
        <p:spPr bwMode="auto">
          <a:xfrm>
            <a:off x="251520" y="2551989"/>
            <a:ext cx="8657635" cy="642216"/>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s-CO" sz="4000" b="1" i="0" u="none" strike="noStrike" cap="none" normalizeH="0" baseline="0" dirty="0" smtClean="0">
                <a:ln>
                  <a:noFill/>
                </a:ln>
                <a:effectLst/>
                <a:latin typeface="Monotype Corsiva" pitchFamily="66" charset="0"/>
                <a:cs typeface="Arial" pitchFamily="34" charset="0"/>
              </a:rPr>
              <a:t>Reconocimiento Especial a:</a:t>
            </a:r>
            <a:endParaRPr kumimoji="0" lang="es-CO" sz="1400" b="0" i="0" u="none" strike="noStrike" cap="none" normalizeH="0" baseline="0" dirty="0" smtClean="0">
              <a:ln>
                <a:noFill/>
              </a:ln>
              <a:effectLst/>
              <a:latin typeface="Monotype Corsiva" pitchFamily="66" charset="0"/>
              <a:cs typeface="Arial" pitchFamily="34" charset="0"/>
            </a:endParaRPr>
          </a:p>
        </p:txBody>
      </p:sp>
      <p:sp>
        <p:nvSpPr>
          <p:cNvPr id="17" name="936 Cuadro de texto"/>
          <p:cNvSpPr txBox="1">
            <a:spLocks noChangeArrowheads="1"/>
          </p:cNvSpPr>
          <p:nvPr/>
        </p:nvSpPr>
        <p:spPr bwMode="auto">
          <a:xfrm>
            <a:off x="179511" y="3194205"/>
            <a:ext cx="8801651" cy="439326"/>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es-ES" sz="2800" b="1" i="1" dirty="0">
                <a:latin typeface="Georgia" pitchFamily="18" charset="0"/>
              </a:rPr>
              <a:t>JENNIFFER PAULINE NARVAEZ PORRAS</a:t>
            </a:r>
            <a:endParaRPr kumimoji="0" lang="es-CO" sz="2400" b="1" i="1" u="none" strike="noStrike" cap="none" normalizeH="0" dirty="0" smtClean="0">
              <a:ln>
                <a:noFill/>
              </a:ln>
              <a:effectLst/>
              <a:latin typeface="Georgia" pitchFamily="18" charset="0"/>
              <a:cs typeface="Arial" pitchFamily="34" charset="0"/>
            </a:endParaRPr>
          </a:p>
        </p:txBody>
      </p:sp>
      <p:sp>
        <p:nvSpPr>
          <p:cNvPr id="31" name="Text Box 3"/>
          <p:cNvSpPr txBox="1">
            <a:spLocks noChangeArrowheads="1"/>
          </p:cNvSpPr>
          <p:nvPr/>
        </p:nvSpPr>
        <p:spPr bwMode="auto">
          <a:xfrm>
            <a:off x="385203" y="4491536"/>
            <a:ext cx="8460001" cy="36671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lang="es-CO" sz="1100" i="1" dirty="0" smtClean="0">
                <a:latin typeface="Arial Narrow" pitchFamily="34" charset="0"/>
                <a:cs typeface="Arial" pitchFamily="34" charset="0"/>
              </a:rPr>
              <a:t>27 de noviembre de 2025</a:t>
            </a:r>
            <a:r>
              <a:rPr kumimoji="0" lang="es-CO" sz="2000" b="0" i="1" u="none" strike="noStrike" cap="none" normalizeH="0" baseline="0" dirty="0" smtClean="0">
                <a:ln>
                  <a:noFill/>
                </a:ln>
                <a:effectLst/>
                <a:latin typeface="Arial Narrow" pitchFamily="34" charset="0"/>
                <a:cs typeface="Arial" pitchFamily="34" charset="0"/>
              </a:rPr>
              <a:t> </a:t>
            </a:r>
            <a:endParaRPr kumimoji="0" lang="es-CO" sz="1800" b="0" i="1" u="none" strike="noStrike" cap="none" normalizeH="0" baseline="0" dirty="0" smtClean="0">
              <a:ln>
                <a:noFill/>
              </a:ln>
              <a:effectLst/>
              <a:latin typeface="Arial" pitchFamily="34" charset="0"/>
              <a:cs typeface="Arial" pitchFamily="34" charset="0"/>
            </a:endParaRPr>
          </a:p>
        </p:txBody>
      </p:sp>
      <p:sp>
        <p:nvSpPr>
          <p:cNvPr id="23" name="932 Cuadro de texto"/>
          <p:cNvSpPr txBox="1">
            <a:spLocks noChangeArrowheads="1"/>
          </p:cNvSpPr>
          <p:nvPr/>
        </p:nvSpPr>
        <p:spPr bwMode="auto">
          <a:xfrm>
            <a:off x="435545" y="3861048"/>
            <a:ext cx="8460001" cy="77756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600"/>
              </a:spcAft>
            </a:pPr>
            <a:r>
              <a:rPr lang="es-CO" sz="1400" dirty="0">
                <a:latin typeface="Monotype Corsiva" pitchFamily="66" charset="0"/>
              </a:rPr>
              <a:t>Por su compromiso en el uso del tiempo libre y el desarrollo de actividades de proyección a la comunidad es esencial para fomentar la participación activa de los estudiantes. Estas iniciativas promueven el desarrollo de habilidades sociales y cívicas, y permiten a los estudiantes contribuir al bienestar de su comunidad y fortalecer la conciencia sobre su rol en la sociedad.</a:t>
            </a:r>
            <a:endParaRPr kumimoji="0" lang="es-CO" sz="2000" b="0" i="0" u="none" strike="noStrike" cap="none" normalizeH="0" baseline="0" dirty="0" smtClean="0">
              <a:ln>
                <a:noFill/>
              </a:ln>
              <a:effectLst/>
              <a:latin typeface="Monotype Corsiva" pitchFamily="66" charset="0"/>
              <a:cs typeface="Arial" pitchFamily="34" charset="0"/>
            </a:endParaRPr>
          </a:p>
        </p:txBody>
      </p:sp>
      <p:sp>
        <p:nvSpPr>
          <p:cNvPr id="13" name="930 Cuadro de texto"/>
          <p:cNvSpPr txBox="1">
            <a:spLocks noChangeArrowheads="1"/>
          </p:cNvSpPr>
          <p:nvPr/>
        </p:nvSpPr>
        <p:spPr bwMode="auto">
          <a:xfrm>
            <a:off x="1729490" y="671382"/>
            <a:ext cx="6000792" cy="43427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s-CO" sz="2200" b="1" i="0" u="none" strike="noStrike" cap="none" normalizeH="0" baseline="0" dirty="0" smtClean="0">
                <a:ln>
                  <a:noFill/>
                </a:ln>
                <a:effectLst/>
                <a:latin typeface="Lucida Calligraphy" pitchFamily="66" charset="0"/>
                <a:cs typeface="Arial" pitchFamily="34" charset="0"/>
              </a:rPr>
              <a:t>El Consejo Directivo</a:t>
            </a:r>
            <a:endParaRPr kumimoji="0" lang="es-CO" sz="1800" b="0" i="0" u="none" strike="noStrike" cap="none" normalizeH="0" baseline="0" dirty="0" smtClean="0">
              <a:ln>
                <a:noFill/>
              </a:ln>
              <a:effectLst/>
              <a:latin typeface="Arial" pitchFamily="34" charset="0"/>
              <a:cs typeface="Arial" pitchFamily="34" charset="0"/>
            </a:endParaRPr>
          </a:p>
        </p:txBody>
      </p:sp>
      <p:sp>
        <p:nvSpPr>
          <p:cNvPr id="14" name="931 Cuadro de texto"/>
          <p:cNvSpPr txBox="1">
            <a:spLocks noChangeArrowheads="1"/>
          </p:cNvSpPr>
          <p:nvPr/>
        </p:nvSpPr>
        <p:spPr bwMode="auto">
          <a:xfrm>
            <a:off x="1663768" y="2154675"/>
            <a:ext cx="6000792" cy="35897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algn="ctr"/>
            <a:r>
              <a:rPr lang="es-ES" sz="2000" dirty="0" smtClean="0">
                <a:latin typeface="Lucida Calligraphy" pitchFamily="66" charset="0"/>
              </a:rPr>
              <a:t>Otorga</a:t>
            </a:r>
            <a:endParaRPr lang="es-CO" sz="2000" dirty="0" smtClean="0">
              <a:latin typeface="Lucida Calligraphy" pitchFamily="66"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CO" sz="2000" b="0" i="0" u="none" strike="noStrike" cap="none" normalizeH="0" baseline="0" dirty="0" smtClean="0">
              <a:ln>
                <a:noFill/>
              </a:ln>
              <a:solidFill>
                <a:schemeClr val="tx1"/>
              </a:solidFill>
              <a:effectLst/>
              <a:latin typeface="Lucida Calligraphy" pitchFamily="66" charset="0"/>
              <a:cs typeface="Arial" pitchFamily="34" charset="0"/>
            </a:endParaRPr>
          </a:p>
        </p:txBody>
      </p:sp>
      <p:sp>
        <p:nvSpPr>
          <p:cNvPr id="15" name="932 Cuadro de texto"/>
          <p:cNvSpPr txBox="1">
            <a:spLocks noChangeArrowheads="1"/>
          </p:cNvSpPr>
          <p:nvPr/>
        </p:nvSpPr>
        <p:spPr bwMode="auto">
          <a:xfrm>
            <a:off x="3148563" y="1763116"/>
            <a:ext cx="2989749" cy="347522"/>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s-CO" sz="1200" b="0" i="0" u="none" strike="noStrike" cap="none" normalizeH="0" baseline="0" dirty="0" smtClean="0">
                <a:ln>
                  <a:noFill/>
                </a:ln>
                <a:effectLst/>
                <a:latin typeface="Lucida Calligraphy" pitchFamily="66" charset="0"/>
                <a:cs typeface="Arial" pitchFamily="34" charset="0"/>
              </a:rPr>
              <a:t>San Vicente del Caguán - Caquetá</a:t>
            </a:r>
            <a:endParaRPr kumimoji="0" lang="es-CO" sz="1800" b="0" i="0" u="none" strike="noStrike" cap="none" normalizeH="0" baseline="0" dirty="0" smtClean="0">
              <a:ln>
                <a:noFill/>
              </a:ln>
              <a:effectLst/>
              <a:latin typeface="Arial" pitchFamily="34" charset="0"/>
              <a:cs typeface="Arial" pitchFamily="34" charset="0"/>
            </a:endParaRPr>
          </a:p>
        </p:txBody>
      </p:sp>
      <p:sp>
        <p:nvSpPr>
          <p:cNvPr id="25" name="930 Cuadro de texto"/>
          <p:cNvSpPr txBox="1">
            <a:spLocks noChangeArrowheads="1"/>
          </p:cNvSpPr>
          <p:nvPr/>
        </p:nvSpPr>
        <p:spPr bwMode="auto">
          <a:xfrm>
            <a:off x="1643042" y="1020268"/>
            <a:ext cx="6000792" cy="43427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lang="es-CO" sz="2200" b="1" dirty="0">
                <a:latin typeface="Lucida Calligraphy" pitchFamily="66" charset="0"/>
                <a:cs typeface="Arial" pitchFamily="34" charset="0"/>
              </a:rPr>
              <a:t>d</a:t>
            </a:r>
            <a:r>
              <a:rPr kumimoji="0" lang="es-CO" sz="2200" b="1" i="0" u="none" strike="noStrike" cap="none" normalizeH="0" dirty="0" smtClean="0">
                <a:ln>
                  <a:noFill/>
                </a:ln>
                <a:effectLst/>
                <a:latin typeface="Lucida Calligraphy" pitchFamily="66" charset="0"/>
                <a:cs typeface="Arial" pitchFamily="34" charset="0"/>
              </a:rPr>
              <a:t>e la Institución Educativa</a:t>
            </a:r>
            <a:endParaRPr kumimoji="0" lang="es-CO" sz="2200" b="0" i="0" u="none" strike="noStrike" cap="none" normalizeH="0" dirty="0" smtClean="0">
              <a:ln>
                <a:noFill/>
              </a:ln>
              <a:effectLst/>
              <a:latin typeface="Arial" pitchFamily="34" charset="0"/>
              <a:cs typeface="Arial" pitchFamily="34" charset="0"/>
            </a:endParaRPr>
          </a:p>
        </p:txBody>
      </p:sp>
      <p:sp>
        <p:nvSpPr>
          <p:cNvPr id="26" name="931 Cuadro de texto"/>
          <p:cNvSpPr txBox="1">
            <a:spLocks noChangeArrowheads="1"/>
          </p:cNvSpPr>
          <p:nvPr/>
        </p:nvSpPr>
        <p:spPr bwMode="auto">
          <a:xfrm>
            <a:off x="1711948" y="1326468"/>
            <a:ext cx="6000792" cy="433957"/>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algn="ctr"/>
            <a:r>
              <a:rPr lang="es-CO" sz="2200" b="1" dirty="0" smtClean="0">
                <a:latin typeface="Lucida Calligraphy" pitchFamily="66" charset="0"/>
              </a:rPr>
              <a:t>San Juan del Losada</a:t>
            </a:r>
            <a:endParaRPr lang="es-CO" sz="2200" dirty="0" smtClean="0">
              <a:latin typeface="Lucida Calligraphy" pitchFamily="66"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CO" sz="2000" b="0" i="0" u="none" strike="noStrike" cap="none" normalizeH="0" baseline="0" dirty="0" smtClean="0">
              <a:ln>
                <a:noFill/>
              </a:ln>
              <a:solidFill>
                <a:schemeClr val="tx1"/>
              </a:solidFill>
              <a:effectLst/>
              <a:latin typeface="Lucida Calligraphy" pitchFamily="66" charset="0"/>
              <a:cs typeface="Arial" pitchFamily="34" charset="0"/>
            </a:endParaRPr>
          </a:p>
        </p:txBody>
      </p:sp>
      <p:sp>
        <p:nvSpPr>
          <p:cNvPr id="27" name="931 Cuadro de texto"/>
          <p:cNvSpPr txBox="1">
            <a:spLocks noChangeArrowheads="1"/>
          </p:cNvSpPr>
          <p:nvPr/>
        </p:nvSpPr>
        <p:spPr bwMode="auto">
          <a:xfrm>
            <a:off x="179511" y="3646016"/>
            <a:ext cx="8801651" cy="35897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algn="ctr"/>
            <a:r>
              <a:rPr lang="es-ES" sz="1200" dirty="0" smtClean="0">
                <a:latin typeface="Lucida Calligraphy" pitchFamily="66" charset="0"/>
              </a:rPr>
              <a:t>C.C. 40.611.109</a:t>
            </a:r>
            <a:endParaRPr kumimoji="0" lang="es-CO" sz="2000" b="0" i="0" u="none" strike="noStrike" cap="none" normalizeH="0" baseline="0" dirty="0" smtClean="0">
              <a:ln>
                <a:noFill/>
              </a:ln>
              <a:solidFill>
                <a:schemeClr val="tx1"/>
              </a:solidFill>
              <a:effectLst/>
              <a:latin typeface="Lucida Calligraphy" pitchFamily="66" charset="0"/>
              <a:cs typeface="Arial" pitchFamily="34" charset="0"/>
            </a:endParaRPr>
          </a:p>
        </p:txBody>
      </p:sp>
      <p:grpSp>
        <p:nvGrpSpPr>
          <p:cNvPr id="3" name="2 Grupo"/>
          <p:cNvGrpSpPr/>
          <p:nvPr/>
        </p:nvGrpSpPr>
        <p:grpSpPr>
          <a:xfrm>
            <a:off x="2051720" y="5368748"/>
            <a:ext cx="6027420" cy="735941"/>
            <a:chOff x="2329658" y="5368748"/>
            <a:chExt cx="5749482" cy="735941"/>
          </a:xfrm>
        </p:grpSpPr>
        <p:sp>
          <p:nvSpPr>
            <p:cNvPr id="18" name="17 Rectángulo"/>
            <p:cNvSpPr/>
            <p:nvPr/>
          </p:nvSpPr>
          <p:spPr>
            <a:xfrm>
              <a:off x="2392616" y="5368748"/>
              <a:ext cx="2442335" cy="400110"/>
            </a:xfrm>
            <a:prstGeom prst="rect">
              <a:avLst/>
            </a:prstGeom>
          </p:spPr>
          <p:txBody>
            <a:bodyPr wrap="square">
              <a:spAutoFit/>
            </a:bodyPr>
            <a:lstStyle/>
            <a:p>
              <a:pPr algn="ctr"/>
              <a:r>
                <a:rPr lang="es-ES" sz="2000" dirty="0">
                  <a:latin typeface="Brush Script MT" pitchFamily="66" charset="0"/>
                  <a:ea typeface="Ebrima" pitchFamily="2" charset="0"/>
                  <a:cs typeface="Ebrima" pitchFamily="2" charset="0"/>
                </a:rPr>
                <a:t>Mg. Darío Murcia Lozada</a:t>
              </a:r>
              <a:endParaRPr lang="es-CO" sz="2000" dirty="0">
                <a:latin typeface="Brush Script MT" pitchFamily="66" charset="0"/>
                <a:ea typeface="Ebrima" pitchFamily="2" charset="0"/>
                <a:cs typeface="Ebrima" pitchFamily="2" charset="0"/>
              </a:endParaRPr>
            </a:p>
          </p:txBody>
        </p:sp>
        <p:sp>
          <p:nvSpPr>
            <p:cNvPr id="19" name="18 Rectángulo"/>
            <p:cNvSpPr/>
            <p:nvPr/>
          </p:nvSpPr>
          <p:spPr>
            <a:xfrm>
              <a:off x="2498671" y="5656780"/>
              <a:ext cx="2262300" cy="261610"/>
            </a:xfrm>
            <a:prstGeom prst="rect">
              <a:avLst/>
            </a:prstGeom>
          </p:spPr>
          <p:txBody>
            <a:bodyPr wrap="square">
              <a:spAutoFit/>
            </a:bodyPr>
            <a:lstStyle/>
            <a:p>
              <a:pPr algn="ctr"/>
              <a:r>
                <a:rPr lang="es-ES" sz="1100" dirty="0" smtClean="0">
                  <a:latin typeface="Arial Narrow" pitchFamily="34" charset="0"/>
                </a:rPr>
                <a:t>C.C. </a:t>
              </a:r>
              <a:r>
                <a:rPr lang="es-CO" sz="1100" dirty="0">
                  <a:latin typeface="Arial Narrow" pitchFamily="34" charset="0"/>
                </a:rPr>
                <a:t>17.659.231  Florencia - </a:t>
              </a:r>
              <a:r>
                <a:rPr lang="es-CO" sz="1100" dirty="0" smtClean="0">
                  <a:latin typeface="Arial Narrow" pitchFamily="34" charset="0"/>
                </a:rPr>
                <a:t>Caquetá</a:t>
              </a:r>
              <a:endParaRPr lang="es-CO" sz="1100" dirty="0">
                <a:latin typeface="Arial Narrow" pitchFamily="34" charset="0"/>
              </a:endParaRPr>
            </a:p>
          </p:txBody>
        </p:sp>
        <p:sp>
          <p:nvSpPr>
            <p:cNvPr id="20" name="19 Rectángulo"/>
            <p:cNvSpPr/>
            <p:nvPr/>
          </p:nvSpPr>
          <p:spPr>
            <a:xfrm>
              <a:off x="2498670" y="5843079"/>
              <a:ext cx="2262301" cy="261610"/>
            </a:xfrm>
            <a:prstGeom prst="rect">
              <a:avLst/>
            </a:prstGeom>
          </p:spPr>
          <p:txBody>
            <a:bodyPr wrap="square">
              <a:spAutoFit/>
            </a:bodyPr>
            <a:lstStyle/>
            <a:p>
              <a:pPr algn="ctr"/>
              <a:r>
                <a:rPr lang="es-ES" sz="1100" dirty="0" smtClean="0">
                  <a:solidFill>
                    <a:srgbClr val="000066"/>
                  </a:solidFill>
                  <a:latin typeface="Arial Narrow" pitchFamily="34" charset="0"/>
                </a:rPr>
                <a:t>Rector</a:t>
              </a:r>
              <a:endParaRPr lang="es-CO" sz="1100" dirty="0">
                <a:solidFill>
                  <a:srgbClr val="000066"/>
                </a:solidFill>
                <a:latin typeface="Arial Narrow" pitchFamily="34" charset="0"/>
              </a:endParaRPr>
            </a:p>
          </p:txBody>
        </p:sp>
        <p:sp>
          <p:nvSpPr>
            <p:cNvPr id="21" name="884 Conector recto"/>
            <p:cNvSpPr>
              <a:spLocks noChangeShapeType="1"/>
            </p:cNvSpPr>
            <p:nvPr/>
          </p:nvSpPr>
          <p:spPr bwMode="auto">
            <a:xfrm>
              <a:off x="2329658" y="5368748"/>
              <a:ext cx="2600325"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sp>
          <p:nvSpPr>
            <p:cNvPr id="24" name="23 Rectángulo"/>
            <p:cNvSpPr/>
            <p:nvPr/>
          </p:nvSpPr>
          <p:spPr>
            <a:xfrm>
              <a:off x="5198820" y="5368748"/>
              <a:ext cx="2880320" cy="400110"/>
            </a:xfrm>
            <a:prstGeom prst="rect">
              <a:avLst/>
            </a:prstGeom>
          </p:spPr>
          <p:txBody>
            <a:bodyPr wrap="square">
              <a:spAutoFit/>
            </a:bodyPr>
            <a:lstStyle/>
            <a:p>
              <a:pPr algn="ctr"/>
              <a:r>
                <a:rPr lang="es-ES" sz="2000" dirty="0" smtClean="0">
                  <a:latin typeface="Brush Script MT" pitchFamily="66" charset="0"/>
                  <a:ea typeface="Ebrima" pitchFamily="2" charset="0"/>
                  <a:cs typeface="Ebrima" pitchFamily="2" charset="0"/>
                </a:rPr>
                <a:t>Clara Inés Ortiz Castillo</a:t>
              </a:r>
              <a:endParaRPr lang="es-CO" sz="2000" dirty="0">
                <a:latin typeface="Brush Script MT" pitchFamily="66" charset="0"/>
                <a:ea typeface="Ebrima" pitchFamily="2" charset="0"/>
                <a:cs typeface="Ebrima" pitchFamily="2" charset="0"/>
              </a:endParaRPr>
            </a:p>
          </p:txBody>
        </p:sp>
        <p:sp>
          <p:nvSpPr>
            <p:cNvPr id="28" name="27 Rectángulo"/>
            <p:cNvSpPr/>
            <p:nvPr/>
          </p:nvSpPr>
          <p:spPr>
            <a:xfrm>
              <a:off x="5507830" y="5656780"/>
              <a:ext cx="2262300" cy="261610"/>
            </a:xfrm>
            <a:prstGeom prst="rect">
              <a:avLst/>
            </a:prstGeom>
          </p:spPr>
          <p:txBody>
            <a:bodyPr wrap="square">
              <a:spAutoFit/>
            </a:bodyPr>
            <a:lstStyle/>
            <a:p>
              <a:pPr algn="ctr"/>
              <a:r>
                <a:rPr lang="es-ES" sz="1100" dirty="0" smtClean="0">
                  <a:latin typeface="Arial Narrow" pitchFamily="34" charset="0"/>
                </a:rPr>
                <a:t>C.C. 26.560.350 Rivera - Huila</a:t>
              </a:r>
              <a:endParaRPr lang="es-CO" sz="1100" dirty="0">
                <a:latin typeface="Arial Narrow" pitchFamily="34" charset="0"/>
              </a:endParaRPr>
            </a:p>
          </p:txBody>
        </p:sp>
        <p:sp>
          <p:nvSpPr>
            <p:cNvPr id="29" name="28 Rectángulo"/>
            <p:cNvSpPr/>
            <p:nvPr/>
          </p:nvSpPr>
          <p:spPr>
            <a:xfrm>
              <a:off x="5507829" y="5843079"/>
              <a:ext cx="2262301" cy="261610"/>
            </a:xfrm>
            <a:prstGeom prst="rect">
              <a:avLst/>
            </a:prstGeom>
          </p:spPr>
          <p:txBody>
            <a:bodyPr wrap="square">
              <a:spAutoFit/>
            </a:bodyPr>
            <a:lstStyle/>
            <a:p>
              <a:pPr algn="ctr"/>
              <a:r>
                <a:rPr lang="es-ES" sz="1100" dirty="0" smtClean="0">
                  <a:latin typeface="Arial Narrow" pitchFamily="34" charset="0"/>
                </a:rPr>
                <a:t>Secretaria</a:t>
              </a:r>
              <a:endParaRPr lang="es-CO" sz="1100" dirty="0">
                <a:latin typeface="Arial Narrow" pitchFamily="34" charset="0"/>
              </a:endParaRPr>
            </a:p>
          </p:txBody>
        </p:sp>
        <p:sp>
          <p:nvSpPr>
            <p:cNvPr id="30" name="884 Conector recto"/>
            <p:cNvSpPr>
              <a:spLocks noChangeShapeType="1"/>
            </p:cNvSpPr>
            <p:nvPr/>
          </p:nvSpPr>
          <p:spPr bwMode="auto">
            <a:xfrm>
              <a:off x="5338817" y="5368748"/>
              <a:ext cx="2740323"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grpSp>
    </p:spTree>
    <p:extLst>
      <p:ext uri="{BB962C8B-B14F-4D97-AF65-F5344CB8AC3E}">
        <p14:creationId xmlns:p14="http://schemas.microsoft.com/office/powerpoint/2010/main" val="8272261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31 Imagen"/>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3999" cy="6858000"/>
          </a:xfrm>
          <a:prstGeom prst="rect">
            <a:avLst/>
          </a:prstGeom>
        </p:spPr>
      </p:pic>
      <p:pic>
        <p:nvPicPr>
          <p:cNvPr id="5" name="4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7152" y="1084467"/>
            <a:ext cx="1328749" cy="1351917"/>
          </a:xfrm>
          <a:prstGeom prst="rect">
            <a:avLst/>
          </a:prstGeom>
        </p:spPr>
      </p:pic>
      <p:pic>
        <p:nvPicPr>
          <p:cNvPr id="6" name="5 Imagen" descr="escudo_colombia.png"/>
          <p:cNvPicPr>
            <a:picLocks noChangeAspect="1"/>
          </p:cNvPicPr>
          <p:nvPr/>
        </p:nvPicPr>
        <p:blipFill>
          <a:blip r:embed="rId4"/>
          <a:stretch>
            <a:fillRect/>
          </a:stretch>
        </p:blipFill>
        <p:spPr>
          <a:xfrm>
            <a:off x="7432944" y="1088041"/>
            <a:ext cx="1224137" cy="1440122"/>
          </a:xfrm>
          <a:prstGeom prst="rect">
            <a:avLst/>
          </a:prstGeom>
        </p:spPr>
      </p:pic>
      <p:sp>
        <p:nvSpPr>
          <p:cNvPr id="16" name="977 Cuadro de texto"/>
          <p:cNvSpPr txBox="1">
            <a:spLocks noChangeArrowheads="1"/>
          </p:cNvSpPr>
          <p:nvPr/>
        </p:nvSpPr>
        <p:spPr bwMode="auto">
          <a:xfrm>
            <a:off x="251520" y="2551989"/>
            <a:ext cx="8657635" cy="642216"/>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s-CO" sz="4000" b="1" i="0" u="none" strike="noStrike" cap="none" normalizeH="0" baseline="0" dirty="0" smtClean="0">
                <a:ln>
                  <a:noFill/>
                </a:ln>
                <a:effectLst/>
                <a:latin typeface="Monotype Corsiva" pitchFamily="66" charset="0"/>
                <a:cs typeface="Arial" pitchFamily="34" charset="0"/>
              </a:rPr>
              <a:t>Reconocimiento Especial a:</a:t>
            </a:r>
            <a:endParaRPr kumimoji="0" lang="es-CO" sz="1400" b="0" i="0" u="none" strike="noStrike" cap="none" normalizeH="0" baseline="0" dirty="0" smtClean="0">
              <a:ln>
                <a:noFill/>
              </a:ln>
              <a:effectLst/>
              <a:latin typeface="Monotype Corsiva" pitchFamily="66" charset="0"/>
              <a:cs typeface="Arial" pitchFamily="34" charset="0"/>
            </a:endParaRPr>
          </a:p>
        </p:txBody>
      </p:sp>
      <p:sp>
        <p:nvSpPr>
          <p:cNvPr id="17" name="936 Cuadro de texto"/>
          <p:cNvSpPr txBox="1">
            <a:spLocks noChangeArrowheads="1"/>
          </p:cNvSpPr>
          <p:nvPr/>
        </p:nvSpPr>
        <p:spPr bwMode="auto">
          <a:xfrm>
            <a:off x="179511" y="3194205"/>
            <a:ext cx="8801651" cy="439326"/>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es-ES" sz="2800" b="1" i="1" dirty="0">
                <a:latin typeface="Georgia" pitchFamily="18" charset="0"/>
              </a:rPr>
              <a:t>KAREN ADRIANA OSPINA RODRIGUEZ</a:t>
            </a:r>
            <a:endParaRPr kumimoji="0" lang="es-CO" sz="2400" b="1" i="1" u="none" strike="noStrike" cap="none" normalizeH="0" dirty="0" smtClean="0">
              <a:ln>
                <a:noFill/>
              </a:ln>
              <a:effectLst/>
              <a:latin typeface="Georgia" pitchFamily="18" charset="0"/>
              <a:cs typeface="Arial" pitchFamily="34" charset="0"/>
            </a:endParaRPr>
          </a:p>
        </p:txBody>
      </p:sp>
      <p:sp>
        <p:nvSpPr>
          <p:cNvPr id="31" name="Text Box 3"/>
          <p:cNvSpPr txBox="1">
            <a:spLocks noChangeArrowheads="1"/>
          </p:cNvSpPr>
          <p:nvPr/>
        </p:nvSpPr>
        <p:spPr bwMode="auto">
          <a:xfrm>
            <a:off x="385203" y="4491536"/>
            <a:ext cx="8460001" cy="36671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lang="es-CO" sz="1100" i="1" dirty="0" smtClean="0">
                <a:latin typeface="Arial Narrow" pitchFamily="34" charset="0"/>
                <a:cs typeface="Arial" pitchFamily="34" charset="0"/>
              </a:rPr>
              <a:t>27 de noviembre de 2025</a:t>
            </a:r>
            <a:r>
              <a:rPr kumimoji="0" lang="es-CO" sz="2000" b="0" i="1" u="none" strike="noStrike" cap="none" normalizeH="0" baseline="0" dirty="0" smtClean="0">
                <a:ln>
                  <a:noFill/>
                </a:ln>
                <a:effectLst/>
                <a:latin typeface="Arial Narrow" pitchFamily="34" charset="0"/>
                <a:cs typeface="Arial" pitchFamily="34" charset="0"/>
              </a:rPr>
              <a:t> </a:t>
            </a:r>
            <a:endParaRPr kumimoji="0" lang="es-CO" sz="1800" b="0" i="1" u="none" strike="noStrike" cap="none" normalizeH="0" baseline="0" dirty="0" smtClean="0">
              <a:ln>
                <a:noFill/>
              </a:ln>
              <a:effectLst/>
              <a:latin typeface="Arial" pitchFamily="34" charset="0"/>
              <a:cs typeface="Arial" pitchFamily="34" charset="0"/>
            </a:endParaRPr>
          </a:p>
        </p:txBody>
      </p:sp>
      <p:sp>
        <p:nvSpPr>
          <p:cNvPr id="23" name="932 Cuadro de texto"/>
          <p:cNvSpPr txBox="1">
            <a:spLocks noChangeArrowheads="1"/>
          </p:cNvSpPr>
          <p:nvPr/>
        </p:nvSpPr>
        <p:spPr bwMode="auto">
          <a:xfrm>
            <a:off x="334861" y="3825502"/>
            <a:ext cx="8510343" cy="705555"/>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600"/>
              </a:spcAft>
            </a:pPr>
            <a:r>
              <a:rPr lang="es-CO" sz="1400" dirty="0">
                <a:latin typeface="Monotype Corsiva" pitchFamily="66" charset="0"/>
              </a:rPr>
              <a:t>Por su compromiso con el trabajo pedagógico y el acompañamiento a los estudiantes en su proceso de aprendizaje. Lo que facilita la identificación de necesidades individuales y promueve un ambiente de apoyo que motiva a los alumnos.  Y se potencia el desarrollo integral y el éxito académico de cada estudiante.</a:t>
            </a:r>
            <a:endParaRPr kumimoji="0" lang="es-CO" sz="2000" b="0" i="0" u="none" strike="noStrike" cap="none" normalizeH="0" baseline="0" dirty="0" smtClean="0">
              <a:ln>
                <a:noFill/>
              </a:ln>
              <a:effectLst/>
              <a:latin typeface="Monotype Corsiva" pitchFamily="66" charset="0"/>
              <a:cs typeface="Arial" pitchFamily="34" charset="0"/>
            </a:endParaRPr>
          </a:p>
        </p:txBody>
      </p:sp>
      <p:sp>
        <p:nvSpPr>
          <p:cNvPr id="13" name="930 Cuadro de texto"/>
          <p:cNvSpPr txBox="1">
            <a:spLocks noChangeArrowheads="1"/>
          </p:cNvSpPr>
          <p:nvPr/>
        </p:nvSpPr>
        <p:spPr bwMode="auto">
          <a:xfrm>
            <a:off x="1729490" y="671382"/>
            <a:ext cx="6000792" cy="43427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s-CO" sz="2200" b="1" i="0" u="none" strike="noStrike" cap="none" normalizeH="0" baseline="0" dirty="0" smtClean="0">
                <a:ln>
                  <a:noFill/>
                </a:ln>
                <a:effectLst/>
                <a:latin typeface="Lucida Calligraphy" pitchFamily="66" charset="0"/>
                <a:cs typeface="Arial" pitchFamily="34" charset="0"/>
              </a:rPr>
              <a:t>El Consejo Directivo</a:t>
            </a:r>
            <a:endParaRPr kumimoji="0" lang="es-CO" sz="1800" b="0" i="0" u="none" strike="noStrike" cap="none" normalizeH="0" baseline="0" dirty="0" smtClean="0">
              <a:ln>
                <a:noFill/>
              </a:ln>
              <a:effectLst/>
              <a:latin typeface="Arial" pitchFamily="34" charset="0"/>
              <a:cs typeface="Arial" pitchFamily="34" charset="0"/>
            </a:endParaRPr>
          </a:p>
        </p:txBody>
      </p:sp>
      <p:sp>
        <p:nvSpPr>
          <p:cNvPr id="14" name="931 Cuadro de texto"/>
          <p:cNvSpPr txBox="1">
            <a:spLocks noChangeArrowheads="1"/>
          </p:cNvSpPr>
          <p:nvPr/>
        </p:nvSpPr>
        <p:spPr bwMode="auto">
          <a:xfrm>
            <a:off x="1663768" y="2154675"/>
            <a:ext cx="6000792" cy="35897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algn="ctr"/>
            <a:r>
              <a:rPr lang="es-ES" sz="2000" dirty="0" smtClean="0">
                <a:latin typeface="Lucida Calligraphy" pitchFamily="66" charset="0"/>
              </a:rPr>
              <a:t>Otorga</a:t>
            </a:r>
            <a:endParaRPr lang="es-CO" sz="2000" dirty="0" smtClean="0">
              <a:latin typeface="Lucida Calligraphy" pitchFamily="66"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CO" sz="2000" b="0" i="0" u="none" strike="noStrike" cap="none" normalizeH="0" baseline="0" dirty="0" smtClean="0">
              <a:ln>
                <a:noFill/>
              </a:ln>
              <a:solidFill>
                <a:schemeClr val="tx1"/>
              </a:solidFill>
              <a:effectLst/>
              <a:latin typeface="Lucida Calligraphy" pitchFamily="66" charset="0"/>
              <a:cs typeface="Arial" pitchFamily="34" charset="0"/>
            </a:endParaRPr>
          </a:p>
        </p:txBody>
      </p:sp>
      <p:sp>
        <p:nvSpPr>
          <p:cNvPr id="15" name="932 Cuadro de texto"/>
          <p:cNvSpPr txBox="1">
            <a:spLocks noChangeArrowheads="1"/>
          </p:cNvSpPr>
          <p:nvPr/>
        </p:nvSpPr>
        <p:spPr bwMode="auto">
          <a:xfrm>
            <a:off x="3148563" y="1763116"/>
            <a:ext cx="2989749" cy="347522"/>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s-CO" sz="1200" b="0" i="0" u="none" strike="noStrike" cap="none" normalizeH="0" baseline="0" dirty="0" smtClean="0">
                <a:ln>
                  <a:noFill/>
                </a:ln>
                <a:effectLst/>
                <a:latin typeface="Lucida Calligraphy" pitchFamily="66" charset="0"/>
                <a:cs typeface="Arial" pitchFamily="34" charset="0"/>
              </a:rPr>
              <a:t>San Vicente del Caguán - Caquetá</a:t>
            </a:r>
            <a:endParaRPr kumimoji="0" lang="es-CO" sz="1800" b="0" i="0" u="none" strike="noStrike" cap="none" normalizeH="0" baseline="0" dirty="0" smtClean="0">
              <a:ln>
                <a:noFill/>
              </a:ln>
              <a:effectLst/>
              <a:latin typeface="Arial" pitchFamily="34" charset="0"/>
              <a:cs typeface="Arial" pitchFamily="34" charset="0"/>
            </a:endParaRPr>
          </a:p>
        </p:txBody>
      </p:sp>
      <p:sp>
        <p:nvSpPr>
          <p:cNvPr id="25" name="930 Cuadro de texto"/>
          <p:cNvSpPr txBox="1">
            <a:spLocks noChangeArrowheads="1"/>
          </p:cNvSpPr>
          <p:nvPr/>
        </p:nvSpPr>
        <p:spPr bwMode="auto">
          <a:xfrm>
            <a:off x="1643042" y="1020268"/>
            <a:ext cx="6000792" cy="43427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lang="es-CO" sz="2200" b="1" dirty="0">
                <a:latin typeface="Lucida Calligraphy" pitchFamily="66" charset="0"/>
                <a:cs typeface="Arial" pitchFamily="34" charset="0"/>
              </a:rPr>
              <a:t>d</a:t>
            </a:r>
            <a:r>
              <a:rPr kumimoji="0" lang="es-CO" sz="2200" b="1" i="0" u="none" strike="noStrike" cap="none" normalizeH="0" dirty="0" smtClean="0">
                <a:ln>
                  <a:noFill/>
                </a:ln>
                <a:effectLst/>
                <a:latin typeface="Lucida Calligraphy" pitchFamily="66" charset="0"/>
                <a:cs typeface="Arial" pitchFamily="34" charset="0"/>
              </a:rPr>
              <a:t>e la Institución Educativa</a:t>
            </a:r>
            <a:endParaRPr kumimoji="0" lang="es-CO" sz="2200" b="0" i="0" u="none" strike="noStrike" cap="none" normalizeH="0" dirty="0" smtClean="0">
              <a:ln>
                <a:noFill/>
              </a:ln>
              <a:effectLst/>
              <a:latin typeface="Arial" pitchFamily="34" charset="0"/>
              <a:cs typeface="Arial" pitchFamily="34" charset="0"/>
            </a:endParaRPr>
          </a:p>
        </p:txBody>
      </p:sp>
      <p:sp>
        <p:nvSpPr>
          <p:cNvPr id="26" name="931 Cuadro de texto"/>
          <p:cNvSpPr txBox="1">
            <a:spLocks noChangeArrowheads="1"/>
          </p:cNvSpPr>
          <p:nvPr/>
        </p:nvSpPr>
        <p:spPr bwMode="auto">
          <a:xfrm>
            <a:off x="1711948" y="1326468"/>
            <a:ext cx="6000792" cy="433957"/>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algn="ctr"/>
            <a:r>
              <a:rPr lang="es-CO" sz="2200" b="1" dirty="0" smtClean="0">
                <a:latin typeface="Lucida Calligraphy" pitchFamily="66" charset="0"/>
              </a:rPr>
              <a:t>San Juan del Losada</a:t>
            </a:r>
            <a:endParaRPr lang="es-CO" sz="2200" dirty="0" smtClean="0">
              <a:latin typeface="Lucida Calligraphy" pitchFamily="66"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CO" sz="2000" b="0" i="0" u="none" strike="noStrike" cap="none" normalizeH="0" baseline="0" dirty="0" smtClean="0">
              <a:ln>
                <a:noFill/>
              </a:ln>
              <a:solidFill>
                <a:schemeClr val="tx1"/>
              </a:solidFill>
              <a:effectLst/>
              <a:latin typeface="Lucida Calligraphy" pitchFamily="66" charset="0"/>
              <a:cs typeface="Arial" pitchFamily="34" charset="0"/>
            </a:endParaRPr>
          </a:p>
        </p:txBody>
      </p:sp>
      <p:sp>
        <p:nvSpPr>
          <p:cNvPr id="27" name="931 Cuadro de texto"/>
          <p:cNvSpPr txBox="1">
            <a:spLocks noChangeArrowheads="1"/>
          </p:cNvSpPr>
          <p:nvPr/>
        </p:nvSpPr>
        <p:spPr bwMode="auto">
          <a:xfrm>
            <a:off x="179511" y="3646016"/>
            <a:ext cx="8801651" cy="35897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algn="ctr"/>
            <a:r>
              <a:rPr lang="es-ES" sz="1200" dirty="0" smtClean="0">
                <a:latin typeface="Lucida Calligraphy" pitchFamily="66" charset="0"/>
              </a:rPr>
              <a:t>C.C. 1.121.896.584</a:t>
            </a:r>
            <a:endParaRPr kumimoji="0" lang="es-CO" sz="2000" b="0" i="0" u="none" strike="noStrike" cap="none" normalizeH="0" baseline="0" dirty="0" smtClean="0">
              <a:ln>
                <a:noFill/>
              </a:ln>
              <a:solidFill>
                <a:schemeClr val="tx1"/>
              </a:solidFill>
              <a:effectLst/>
              <a:latin typeface="Lucida Calligraphy" pitchFamily="66" charset="0"/>
              <a:cs typeface="Arial" pitchFamily="34" charset="0"/>
            </a:endParaRPr>
          </a:p>
        </p:txBody>
      </p:sp>
      <p:grpSp>
        <p:nvGrpSpPr>
          <p:cNvPr id="3" name="2 Grupo"/>
          <p:cNvGrpSpPr/>
          <p:nvPr/>
        </p:nvGrpSpPr>
        <p:grpSpPr>
          <a:xfrm>
            <a:off x="2051720" y="5368748"/>
            <a:ext cx="6027420" cy="735941"/>
            <a:chOff x="2329658" y="5368748"/>
            <a:chExt cx="5749482" cy="735941"/>
          </a:xfrm>
        </p:grpSpPr>
        <p:sp>
          <p:nvSpPr>
            <p:cNvPr id="18" name="17 Rectángulo"/>
            <p:cNvSpPr/>
            <p:nvPr/>
          </p:nvSpPr>
          <p:spPr>
            <a:xfrm>
              <a:off x="2392616" y="5368748"/>
              <a:ext cx="2442335" cy="400110"/>
            </a:xfrm>
            <a:prstGeom prst="rect">
              <a:avLst/>
            </a:prstGeom>
          </p:spPr>
          <p:txBody>
            <a:bodyPr wrap="square">
              <a:spAutoFit/>
            </a:bodyPr>
            <a:lstStyle/>
            <a:p>
              <a:pPr algn="ctr"/>
              <a:r>
                <a:rPr lang="es-ES" sz="2000" dirty="0">
                  <a:latin typeface="Brush Script MT" pitchFamily="66" charset="0"/>
                  <a:ea typeface="Ebrima" pitchFamily="2" charset="0"/>
                  <a:cs typeface="Ebrima" pitchFamily="2" charset="0"/>
                </a:rPr>
                <a:t>Mg. Darío Murcia Lozada</a:t>
              </a:r>
              <a:endParaRPr lang="es-CO" sz="2000" dirty="0">
                <a:latin typeface="Brush Script MT" pitchFamily="66" charset="0"/>
                <a:ea typeface="Ebrima" pitchFamily="2" charset="0"/>
                <a:cs typeface="Ebrima" pitchFamily="2" charset="0"/>
              </a:endParaRPr>
            </a:p>
          </p:txBody>
        </p:sp>
        <p:sp>
          <p:nvSpPr>
            <p:cNvPr id="19" name="18 Rectángulo"/>
            <p:cNvSpPr/>
            <p:nvPr/>
          </p:nvSpPr>
          <p:spPr>
            <a:xfrm>
              <a:off x="2498671" y="5656780"/>
              <a:ext cx="2262300" cy="261610"/>
            </a:xfrm>
            <a:prstGeom prst="rect">
              <a:avLst/>
            </a:prstGeom>
          </p:spPr>
          <p:txBody>
            <a:bodyPr wrap="square">
              <a:spAutoFit/>
            </a:bodyPr>
            <a:lstStyle/>
            <a:p>
              <a:pPr algn="ctr"/>
              <a:r>
                <a:rPr lang="es-ES" sz="1100" dirty="0" smtClean="0">
                  <a:latin typeface="Arial Narrow" pitchFamily="34" charset="0"/>
                </a:rPr>
                <a:t>C.C. </a:t>
              </a:r>
              <a:r>
                <a:rPr lang="es-CO" sz="1100" dirty="0">
                  <a:latin typeface="Arial Narrow" pitchFamily="34" charset="0"/>
                </a:rPr>
                <a:t>17.659.231  Florencia - </a:t>
              </a:r>
              <a:r>
                <a:rPr lang="es-CO" sz="1100" dirty="0" smtClean="0">
                  <a:latin typeface="Arial Narrow" pitchFamily="34" charset="0"/>
                </a:rPr>
                <a:t>Caquetá</a:t>
              </a:r>
              <a:endParaRPr lang="es-CO" sz="1100" dirty="0">
                <a:latin typeface="Arial Narrow" pitchFamily="34" charset="0"/>
              </a:endParaRPr>
            </a:p>
          </p:txBody>
        </p:sp>
        <p:sp>
          <p:nvSpPr>
            <p:cNvPr id="20" name="19 Rectángulo"/>
            <p:cNvSpPr/>
            <p:nvPr/>
          </p:nvSpPr>
          <p:spPr>
            <a:xfrm>
              <a:off x="2498670" y="5843079"/>
              <a:ext cx="2262301" cy="261610"/>
            </a:xfrm>
            <a:prstGeom prst="rect">
              <a:avLst/>
            </a:prstGeom>
          </p:spPr>
          <p:txBody>
            <a:bodyPr wrap="square">
              <a:spAutoFit/>
            </a:bodyPr>
            <a:lstStyle/>
            <a:p>
              <a:pPr algn="ctr"/>
              <a:r>
                <a:rPr lang="es-ES" sz="1100" dirty="0" smtClean="0">
                  <a:solidFill>
                    <a:srgbClr val="000066"/>
                  </a:solidFill>
                  <a:latin typeface="Arial Narrow" pitchFamily="34" charset="0"/>
                </a:rPr>
                <a:t>Rector</a:t>
              </a:r>
              <a:endParaRPr lang="es-CO" sz="1100" dirty="0">
                <a:solidFill>
                  <a:srgbClr val="000066"/>
                </a:solidFill>
                <a:latin typeface="Arial Narrow" pitchFamily="34" charset="0"/>
              </a:endParaRPr>
            </a:p>
          </p:txBody>
        </p:sp>
        <p:sp>
          <p:nvSpPr>
            <p:cNvPr id="21" name="884 Conector recto"/>
            <p:cNvSpPr>
              <a:spLocks noChangeShapeType="1"/>
            </p:cNvSpPr>
            <p:nvPr/>
          </p:nvSpPr>
          <p:spPr bwMode="auto">
            <a:xfrm>
              <a:off x="2329658" y="5368748"/>
              <a:ext cx="2600325"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sp>
          <p:nvSpPr>
            <p:cNvPr id="24" name="23 Rectángulo"/>
            <p:cNvSpPr/>
            <p:nvPr/>
          </p:nvSpPr>
          <p:spPr>
            <a:xfrm>
              <a:off x="5198820" y="5368748"/>
              <a:ext cx="2880320" cy="400110"/>
            </a:xfrm>
            <a:prstGeom prst="rect">
              <a:avLst/>
            </a:prstGeom>
          </p:spPr>
          <p:txBody>
            <a:bodyPr wrap="square">
              <a:spAutoFit/>
            </a:bodyPr>
            <a:lstStyle/>
            <a:p>
              <a:pPr algn="ctr"/>
              <a:r>
                <a:rPr lang="es-ES" sz="2000" dirty="0" smtClean="0">
                  <a:latin typeface="Brush Script MT" pitchFamily="66" charset="0"/>
                  <a:ea typeface="Ebrima" pitchFamily="2" charset="0"/>
                  <a:cs typeface="Ebrima" pitchFamily="2" charset="0"/>
                </a:rPr>
                <a:t>Clara Inés Ortiz Castillo</a:t>
              </a:r>
              <a:endParaRPr lang="es-CO" sz="2000" dirty="0">
                <a:latin typeface="Brush Script MT" pitchFamily="66" charset="0"/>
                <a:ea typeface="Ebrima" pitchFamily="2" charset="0"/>
                <a:cs typeface="Ebrima" pitchFamily="2" charset="0"/>
              </a:endParaRPr>
            </a:p>
          </p:txBody>
        </p:sp>
        <p:sp>
          <p:nvSpPr>
            <p:cNvPr id="28" name="27 Rectángulo"/>
            <p:cNvSpPr/>
            <p:nvPr/>
          </p:nvSpPr>
          <p:spPr>
            <a:xfrm>
              <a:off x="5507830" y="5656780"/>
              <a:ext cx="2262300" cy="261610"/>
            </a:xfrm>
            <a:prstGeom prst="rect">
              <a:avLst/>
            </a:prstGeom>
          </p:spPr>
          <p:txBody>
            <a:bodyPr wrap="square">
              <a:spAutoFit/>
            </a:bodyPr>
            <a:lstStyle/>
            <a:p>
              <a:pPr algn="ctr"/>
              <a:r>
                <a:rPr lang="es-ES" sz="1100" dirty="0" smtClean="0">
                  <a:latin typeface="Arial Narrow" pitchFamily="34" charset="0"/>
                </a:rPr>
                <a:t>C.C. 26.560.350 Rivera - Huila</a:t>
              </a:r>
              <a:endParaRPr lang="es-CO" sz="1100" dirty="0">
                <a:latin typeface="Arial Narrow" pitchFamily="34" charset="0"/>
              </a:endParaRPr>
            </a:p>
          </p:txBody>
        </p:sp>
        <p:sp>
          <p:nvSpPr>
            <p:cNvPr id="29" name="28 Rectángulo"/>
            <p:cNvSpPr/>
            <p:nvPr/>
          </p:nvSpPr>
          <p:spPr>
            <a:xfrm>
              <a:off x="5507829" y="5843079"/>
              <a:ext cx="2262301" cy="261610"/>
            </a:xfrm>
            <a:prstGeom prst="rect">
              <a:avLst/>
            </a:prstGeom>
          </p:spPr>
          <p:txBody>
            <a:bodyPr wrap="square">
              <a:spAutoFit/>
            </a:bodyPr>
            <a:lstStyle/>
            <a:p>
              <a:pPr algn="ctr"/>
              <a:r>
                <a:rPr lang="es-ES" sz="1100" dirty="0" smtClean="0">
                  <a:latin typeface="Arial Narrow" pitchFamily="34" charset="0"/>
                </a:rPr>
                <a:t>Secretaria</a:t>
              </a:r>
              <a:endParaRPr lang="es-CO" sz="1100" dirty="0">
                <a:latin typeface="Arial Narrow" pitchFamily="34" charset="0"/>
              </a:endParaRPr>
            </a:p>
          </p:txBody>
        </p:sp>
        <p:sp>
          <p:nvSpPr>
            <p:cNvPr id="30" name="884 Conector recto"/>
            <p:cNvSpPr>
              <a:spLocks noChangeShapeType="1"/>
            </p:cNvSpPr>
            <p:nvPr/>
          </p:nvSpPr>
          <p:spPr bwMode="auto">
            <a:xfrm>
              <a:off x="5338817" y="5368748"/>
              <a:ext cx="2740323"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grpSp>
    </p:spTree>
    <p:extLst>
      <p:ext uri="{BB962C8B-B14F-4D97-AF65-F5344CB8AC3E}">
        <p14:creationId xmlns:p14="http://schemas.microsoft.com/office/powerpoint/2010/main" val="39701638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Imagen"/>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3999" cy="6858000"/>
          </a:xfrm>
          <a:prstGeom prst="rect">
            <a:avLst/>
          </a:prstGeom>
        </p:spPr>
      </p:pic>
      <p:pic>
        <p:nvPicPr>
          <p:cNvPr id="5" name="4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7152" y="1084467"/>
            <a:ext cx="1328749" cy="1351917"/>
          </a:xfrm>
          <a:prstGeom prst="rect">
            <a:avLst/>
          </a:prstGeom>
        </p:spPr>
      </p:pic>
      <p:pic>
        <p:nvPicPr>
          <p:cNvPr id="6" name="5 Imagen" descr="escudo_colombia.png"/>
          <p:cNvPicPr>
            <a:picLocks noChangeAspect="1"/>
          </p:cNvPicPr>
          <p:nvPr/>
        </p:nvPicPr>
        <p:blipFill>
          <a:blip r:embed="rId4"/>
          <a:stretch>
            <a:fillRect/>
          </a:stretch>
        </p:blipFill>
        <p:spPr>
          <a:xfrm>
            <a:off x="7432944" y="1088041"/>
            <a:ext cx="1224137" cy="1440122"/>
          </a:xfrm>
          <a:prstGeom prst="rect">
            <a:avLst/>
          </a:prstGeom>
        </p:spPr>
      </p:pic>
      <p:sp>
        <p:nvSpPr>
          <p:cNvPr id="16" name="977 Cuadro de texto"/>
          <p:cNvSpPr txBox="1">
            <a:spLocks noChangeArrowheads="1"/>
          </p:cNvSpPr>
          <p:nvPr/>
        </p:nvSpPr>
        <p:spPr bwMode="auto">
          <a:xfrm>
            <a:off x="251520" y="2551989"/>
            <a:ext cx="8657635" cy="642216"/>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s-CO" sz="4000" b="1" i="0" u="none" strike="noStrike" cap="none" normalizeH="0" baseline="0" dirty="0" smtClean="0">
                <a:ln>
                  <a:noFill/>
                </a:ln>
                <a:effectLst/>
                <a:latin typeface="Monotype Corsiva" pitchFamily="66" charset="0"/>
                <a:cs typeface="Arial" pitchFamily="34" charset="0"/>
              </a:rPr>
              <a:t>Reconocimiento Especial a:</a:t>
            </a:r>
            <a:endParaRPr kumimoji="0" lang="es-CO" sz="1400" b="0" i="0" u="none" strike="noStrike" cap="none" normalizeH="0" baseline="0" dirty="0" smtClean="0">
              <a:ln>
                <a:noFill/>
              </a:ln>
              <a:effectLst/>
              <a:latin typeface="Monotype Corsiva" pitchFamily="66" charset="0"/>
              <a:cs typeface="Arial" pitchFamily="34" charset="0"/>
            </a:endParaRPr>
          </a:p>
        </p:txBody>
      </p:sp>
      <p:sp>
        <p:nvSpPr>
          <p:cNvPr id="17" name="936 Cuadro de texto"/>
          <p:cNvSpPr txBox="1">
            <a:spLocks noChangeArrowheads="1"/>
          </p:cNvSpPr>
          <p:nvPr/>
        </p:nvSpPr>
        <p:spPr bwMode="auto">
          <a:xfrm>
            <a:off x="179511" y="3194205"/>
            <a:ext cx="8801651" cy="439326"/>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es-ES" sz="2800" b="1" i="1" dirty="0">
                <a:latin typeface="Georgia" pitchFamily="18" charset="0"/>
              </a:rPr>
              <a:t>LEONID ANDRES GOMEZ GUTIERREZ</a:t>
            </a:r>
            <a:endParaRPr kumimoji="0" lang="es-CO" sz="2400" b="1" i="1" u="none" strike="noStrike" cap="none" normalizeH="0" dirty="0" smtClean="0">
              <a:ln>
                <a:noFill/>
              </a:ln>
              <a:effectLst/>
              <a:latin typeface="Georgia" pitchFamily="18" charset="0"/>
              <a:cs typeface="Arial" pitchFamily="34" charset="0"/>
            </a:endParaRPr>
          </a:p>
        </p:txBody>
      </p:sp>
      <p:sp>
        <p:nvSpPr>
          <p:cNvPr id="31" name="Text Box 3"/>
          <p:cNvSpPr txBox="1">
            <a:spLocks noChangeArrowheads="1"/>
          </p:cNvSpPr>
          <p:nvPr/>
        </p:nvSpPr>
        <p:spPr bwMode="auto">
          <a:xfrm>
            <a:off x="385203" y="4491536"/>
            <a:ext cx="8460001" cy="36671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lang="es-CO" sz="1100" i="1" dirty="0" smtClean="0">
                <a:latin typeface="Arial Narrow" pitchFamily="34" charset="0"/>
                <a:cs typeface="Arial" pitchFamily="34" charset="0"/>
              </a:rPr>
              <a:t>27 de noviembre de 2025</a:t>
            </a:r>
            <a:r>
              <a:rPr kumimoji="0" lang="es-CO" sz="2000" b="0" i="1" u="none" strike="noStrike" cap="none" normalizeH="0" baseline="0" dirty="0" smtClean="0">
                <a:ln>
                  <a:noFill/>
                </a:ln>
                <a:effectLst/>
                <a:latin typeface="Arial Narrow" pitchFamily="34" charset="0"/>
                <a:cs typeface="Arial" pitchFamily="34" charset="0"/>
              </a:rPr>
              <a:t> </a:t>
            </a:r>
            <a:endParaRPr kumimoji="0" lang="es-CO" sz="1800" b="0" i="1" u="none" strike="noStrike" cap="none" normalizeH="0" baseline="0" dirty="0" smtClean="0">
              <a:ln>
                <a:noFill/>
              </a:ln>
              <a:effectLst/>
              <a:latin typeface="Arial" pitchFamily="34" charset="0"/>
              <a:cs typeface="Arial" pitchFamily="34" charset="0"/>
            </a:endParaRPr>
          </a:p>
        </p:txBody>
      </p:sp>
      <p:sp>
        <p:nvSpPr>
          <p:cNvPr id="23" name="932 Cuadro de texto"/>
          <p:cNvSpPr txBox="1">
            <a:spLocks noChangeArrowheads="1"/>
          </p:cNvSpPr>
          <p:nvPr/>
        </p:nvSpPr>
        <p:spPr bwMode="auto">
          <a:xfrm>
            <a:off x="350336" y="3933056"/>
            <a:ext cx="8460001" cy="705555"/>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600"/>
              </a:spcAft>
            </a:pPr>
            <a:r>
              <a:rPr lang="es-CO" sz="1400" dirty="0">
                <a:latin typeface="Monotype Corsiva" pitchFamily="66" charset="0"/>
              </a:rPr>
              <a:t>Por su liderazgo en los proyectos pedagógicos productivos y la gestión empresarial de la institución educativa es clave para fomentar el aprendizaje práctico y la innovación. Esto permite a los estudiantes adquirir habilidades relevantes para el mundo laboral y fortalece la conexión entre la educación y el entorno empresarial.</a:t>
            </a:r>
            <a:endParaRPr kumimoji="0" lang="es-CO" sz="2000" b="0" i="0" u="none" strike="noStrike" cap="none" normalizeH="0" baseline="0" dirty="0" smtClean="0">
              <a:ln>
                <a:noFill/>
              </a:ln>
              <a:effectLst/>
              <a:latin typeface="Monotype Corsiva" pitchFamily="66" charset="0"/>
              <a:cs typeface="Arial" pitchFamily="34" charset="0"/>
            </a:endParaRPr>
          </a:p>
        </p:txBody>
      </p:sp>
      <p:sp>
        <p:nvSpPr>
          <p:cNvPr id="13" name="930 Cuadro de texto"/>
          <p:cNvSpPr txBox="1">
            <a:spLocks noChangeArrowheads="1"/>
          </p:cNvSpPr>
          <p:nvPr/>
        </p:nvSpPr>
        <p:spPr bwMode="auto">
          <a:xfrm>
            <a:off x="1729490" y="671382"/>
            <a:ext cx="6000792" cy="43427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s-CO" sz="2200" b="1" i="0" u="none" strike="noStrike" cap="none" normalizeH="0" baseline="0" dirty="0" smtClean="0">
                <a:ln>
                  <a:noFill/>
                </a:ln>
                <a:effectLst/>
                <a:latin typeface="Lucida Calligraphy" pitchFamily="66" charset="0"/>
                <a:cs typeface="Arial" pitchFamily="34" charset="0"/>
              </a:rPr>
              <a:t>El Consejo Directivo</a:t>
            </a:r>
            <a:endParaRPr kumimoji="0" lang="es-CO" sz="1800" b="0" i="0" u="none" strike="noStrike" cap="none" normalizeH="0" baseline="0" dirty="0" smtClean="0">
              <a:ln>
                <a:noFill/>
              </a:ln>
              <a:effectLst/>
              <a:latin typeface="Arial" pitchFamily="34" charset="0"/>
              <a:cs typeface="Arial" pitchFamily="34" charset="0"/>
            </a:endParaRPr>
          </a:p>
        </p:txBody>
      </p:sp>
      <p:sp>
        <p:nvSpPr>
          <p:cNvPr id="14" name="931 Cuadro de texto"/>
          <p:cNvSpPr txBox="1">
            <a:spLocks noChangeArrowheads="1"/>
          </p:cNvSpPr>
          <p:nvPr/>
        </p:nvSpPr>
        <p:spPr bwMode="auto">
          <a:xfrm>
            <a:off x="1663768" y="2154675"/>
            <a:ext cx="6000792" cy="35897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algn="ctr"/>
            <a:r>
              <a:rPr lang="es-ES" sz="2000" dirty="0" smtClean="0">
                <a:latin typeface="Lucida Calligraphy" pitchFamily="66" charset="0"/>
              </a:rPr>
              <a:t>Otorga</a:t>
            </a:r>
            <a:endParaRPr lang="es-CO" sz="2000" dirty="0" smtClean="0">
              <a:latin typeface="Lucida Calligraphy" pitchFamily="66"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CO" sz="2000" b="0" i="0" u="none" strike="noStrike" cap="none" normalizeH="0" baseline="0" dirty="0" smtClean="0">
              <a:ln>
                <a:noFill/>
              </a:ln>
              <a:solidFill>
                <a:schemeClr val="tx1"/>
              </a:solidFill>
              <a:effectLst/>
              <a:latin typeface="Lucida Calligraphy" pitchFamily="66" charset="0"/>
              <a:cs typeface="Arial" pitchFamily="34" charset="0"/>
            </a:endParaRPr>
          </a:p>
        </p:txBody>
      </p:sp>
      <p:sp>
        <p:nvSpPr>
          <p:cNvPr id="15" name="932 Cuadro de texto"/>
          <p:cNvSpPr txBox="1">
            <a:spLocks noChangeArrowheads="1"/>
          </p:cNvSpPr>
          <p:nvPr/>
        </p:nvSpPr>
        <p:spPr bwMode="auto">
          <a:xfrm>
            <a:off x="3148563" y="1763116"/>
            <a:ext cx="2989749" cy="347522"/>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s-CO" sz="1200" b="0" i="0" u="none" strike="noStrike" cap="none" normalizeH="0" baseline="0" dirty="0" smtClean="0">
                <a:ln>
                  <a:noFill/>
                </a:ln>
                <a:effectLst/>
                <a:latin typeface="Lucida Calligraphy" pitchFamily="66" charset="0"/>
                <a:cs typeface="Arial" pitchFamily="34" charset="0"/>
              </a:rPr>
              <a:t>San Vicente del Caguán - Caquetá</a:t>
            </a:r>
            <a:endParaRPr kumimoji="0" lang="es-CO" sz="1800" b="0" i="0" u="none" strike="noStrike" cap="none" normalizeH="0" baseline="0" dirty="0" smtClean="0">
              <a:ln>
                <a:noFill/>
              </a:ln>
              <a:effectLst/>
              <a:latin typeface="Arial" pitchFamily="34" charset="0"/>
              <a:cs typeface="Arial" pitchFamily="34" charset="0"/>
            </a:endParaRPr>
          </a:p>
        </p:txBody>
      </p:sp>
      <p:sp>
        <p:nvSpPr>
          <p:cNvPr id="25" name="930 Cuadro de texto"/>
          <p:cNvSpPr txBox="1">
            <a:spLocks noChangeArrowheads="1"/>
          </p:cNvSpPr>
          <p:nvPr/>
        </p:nvSpPr>
        <p:spPr bwMode="auto">
          <a:xfrm>
            <a:off x="1643042" y="1020268"/>
            <a:ext cx="6000792" cy="43427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lang="es-CO" sz="2200" b="1" dirty="0">
                <a:latin typeface="Lucida Calligraphy" pitchFamily="66" charset="0"/>
                <a:cs typeface="Arial" pitchFamily="34" charset="0"/>
              </a:rPr>
              <a:t>d</a:t>
            </a:r>
            <a:r>
              <a:rPr kumimoji="0" lang="es-CO" sz="2200" b="1" i="0" u="none" strike="noStrike" cap="none" normalizeH="0" dirty="0" smtClean="0">
                <a:ln>
                  <a:noFill/>
                </a:ln>
                <a:effectLst/>
                <a:latin typeface="Lucida Calligraphy" pitchFamily="66" charset="0"/>
                <a:cs typeface="Arial" pitchFamily="34" charset="0"/>
              </a:rPr>
              <a:t>e la Institución Educativa</a:t>
            </a:r>
            <a:endParaRPr kumimoji="0" lang="es-CO" sz="2200" b="0" i="0" u="none" strike="noStrike" cap="none" normalizeH="0" dirty="0" smtClean="0">
              <a:ln>
                <a:noFill/>
              </a:ln>
              <a:effectLst/>
              <a:latin typeface="Arial" pitchFamily="34" charset="0"/>
              <a:cs typeface="Arial" pitchFamily="34" charset="0"/>
            </a:endParaRPr>
          </a:p>
        </p:txBody>
      </p:sp>
      <p:sp>
        <p:nvSpPr>
          <p:cNvPr id="26" name="931 Cuadro de texto"/>
          <p:cNvSpPr txBox="1">
            <a:spLocks noChangeArrowheads="1"/>
          </p:cNvSpPr>
          <p:nvPr/>
        </p:nvSpPr>
        <p:spPr bwMode="auto">
          <a:xfrm>
            <a:off x="1711948" y="1326468"/>
            <a:ext cx="6000792" cy="433957"/>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algn="ctr"/>
            <a:r>
              <a:rPr lang="es-CO" sz="2200" b="1" dirty="0" smtClean="0">
                <a:latin typeface="Lucida Calligraphy" pitchFamily="66" charset="0"/>
              </a:rPr>
              <a:t>San Juan del Losada</a:t>
            </a:r>
            <a:endParaRPr lang="es-CO" sz="2200" dirty="0" smtClean="0">
              <a:latin typeface="Lucida Calligraphy" pitchFamily="66"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CO" sz="2000" b="0" i="0" u="none" strike="noStrike" cap="none" normalizeH="0" baseline="0" dirty="0" smtClean="0">
              <a:ln>
                <a:noFill/>
              </a:ln>
              <a:solidFill>
                <a:schemeClr val="tx1"/>
              </a:solidFill>
              <a:effectLst/>
              <a:latin typeface="Lucida Calligraphy" pitchFamily="66" charset="0"/>
              <a:cs typeface="Arial" pitchFamily="34" charset="0"/>
            </a:endParaRPr>
          </a:p>
        </p:txBody>
      </p:sp>
      <p:sp>
        <p:nvSpPr>
          <p:cNvPr id="27" name="931 Cuadro de texto"/>
          <p:cNvSpPr txBox="1">
            <a:spLocks noChangeArrowheads="1"/>
          </p:cNvSpPr>
          <p:nvPr/>
        </p:nvSpPr>
        <p:spPr bwMode="auto">
          <a:xfrm>
            <a:off x="179511" y="3646016"/>
            <a:ext cx="8801651" cy="35897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algn="ctr"/>
            <a:r>
              <a:rPr lang="es-ES" sz="1200" dirty="0" smtClean="0">
                <a:latin typeface="Lucida Calligraphy" pitchFamily="66" charset="0"/>
              </a:rPr>
              <a:t>C.C. 1.117.519.809</a:t>
            </a:r>
            <a:endParaRPr kumimoji="0" lang="es-CO" sz="2000" b="0" i="0" u="none" strike="noStrike" cap="none" normalizeH="0" baseline="0" dirty="0" smtClean="0">
              <a:ln>
                <a:noFill/>
              </a:ln>
              <a:solidFill>
                <a:schemeClr val="tx1"/>
              </a:solidFill>
              <a:effectLst/>
              <a:latin typeface="Lucida Calligraphy" pitchFamily="66" charset="0"/>
              <a:cs typeface="Arial" pitchFamily="34" charset="0"/>
            </a:endParaRPr>
          </a:p>
        </p:txBody>
      </p:sp>
      <p:grpSp>
        <p:nvGrpSpPr>
          <p:cNvPr id="3" name="2 Grupo"/>
          <p:cNvGrpSpPr/>
          <p:nvPr/>
        </p:nvGrpSpPr>
        <p:grpSpPr>
          <a:xfrm>
            <a:off x="2051720" y="5368748"/>
            <a:ext cx="6027420" cy="735941"/>
            <a:chOff x="2329658" y="5368748"/>
            <a:chExt cx="5749482" cy="735941"/>
          </a:xfrm>
        </p:grpSpPr>
        <p:sp>
          <p:nvSpPr>
            <p:cNvPr id="18" name="17 Rectángulo"/>
            <p:cNvSpPr/>
            <p:nvPr/>
          </p:nvSpPr>
          <p:spPr>
            <a:xfrm>
              <a:off x="2392616" y="5368748"/>
              <a:ext cx="2442335" cy="400110"/>
            </a:xfrm>
            <a:prstGeom prst="rect">
              <a:avLst/>
            </a:prstGeom>
          </p:spPr>
          <p:txBody>
            <a:bodyPr wrap="square">
              <a:spAutoFit/>
            </a:bodyPr>
            <a:lstStyle/>
            <a:p>
              <a:pPr algn="ctr"/>
              <a:r>
                <a:rPr lang="es-ES" sz="2000" dirty="0">
                  <a:latin typeface="Brush Script MT" pitchFamily="66" charset="0"/>
                  <a:ea typeface="Ebrima" pitchFamily="2" charset="0"/>
                  <a:cs typeface="Ebrima" pitchFamily="2" charset="0"/>
                </a:rPr>
                <a:t>Mg. Darío Murcia Lozada</a:t>
              </a:r>
              <a:endParaRPr lang="es-CO" sz="2000" dirty="0">
                <a:latin typeface="Brush Script MT" pitchFamily="66" charset="0"/>
                <a:ea typeface="Ebrima" pitchFamily="2" charset="0"/>
                <a:cs typeface="Ebrima" pitchFamily="2" charset="0"/>
              </a:endParaRPr>
            </a:p>
          </p:txBody>
        </p:sp>
        <p:sp>
          <p:nvSpPr>
            <p:cNvPr id="19" name="18 Rectángulo"/>
            <p:cNvSpPr/>
            <p:nvPr/>
          </p:nvSpPr>
          <p:spPr>
            <a:xfrm>
              <a:off x="2498671" y="5656780"/>
              <a:ext cx="2262300" cy="261610"/>
            </a:xfrm>
            <a:prstGeom prst="rect">
              <a:avLst/>
            </a:prstGeom>
          </p:spPr>
          <p:txBody>
            <a:bodyPr wrap="square">
              <a:spAutoFit/>
            </a:bodyPr>
            <a:lstStyle/>
            <a:p>
              <a:pPr algn="ctr"/>
              <a:r>
                <a:rPr lang="es-ES" sz="1100" dirty="0" smtClean="0">
                  <a:latin typeface="Arial Narrow" pitchFamily="34" charset="0"/>
                </a:rPr>
                <a:t>C.C. </a:t>
              </a:r>
              <a:r>
                <a:rPr lang="es-CO" sz="1100" dirty="0">
                  <a:latin typeface="Arial Narrow" pitchFamily="34" charset="0"/>
                </a:rPr>
                <a:t>17.659.231  Florencia - </a:t>
              </a:r>
              <a:r>
                <a:rPr lang="es-CO" sz="1100" dirty="0" smtClean="0">
                  <a:latin typeface="Arial Narrow" pitchFamily="34" charset="0"/>
                </a:rPr>
                <a:t>Caquetá</a:t>
              </a:r>
              <a:endParaRPr lang="es-CO" sz="1100" dirty="0">
                <a:latin typeface="Arial Narrow" pitchFamily="34" charset="0"/>
              </a:endParaRPr>
            </a:p>
          </p:txBody>
        </p:sp>
        <p:sp>
          <p:nvSpPr>
            <p:cNvPr id="20" name="19 Rectángulo"/>
            <p:cNvSpPr/>
            <p:nvPr/>
          </p:nvSpPr>
          <p:spPr>
            <a:xfrm>
              <a:off x="2498670" y="5843079"/>
              <a:ext cx="2262301" cy="261610"/>
            </a:xfrm>
            <a:prstGeom prst="rect">
              <a:avLst/>
            </a:prstGeom>
          </p:spPr>
          <p:txBody>
            <a:bodyPr wrap="square">
              <a:spAutoFit/>
            </a:bodyPr>
            <a:lstStyle/>
            <a:p>
              <a:pPr algn="ctr"/>
              <a:r>
                <a:rPr lang="es-ES" sz="1100" dirty="0" smtClean="0">
                  <a:solidFill>
                    <a:srgbClr val="000066"/>
                  </a:solidFill>
                  <a:latin typeface="Arial Narrow" pitchFamily="34" charset="0"/>
                </a:rPr>
                <a:t>Rector</a:t>
              </a:r>
              <a:endParaRPr lang="es-CO" sz="1100" dirty="0">
                <a:solidFill>
                  <a:srgbClr val="000066"/>
                </a:solidFill>
                <a:latin typeface="Arial Narrow" pitchFamily="34" charset="0"/>
              </a:endParaRPr>
            </a:p>
          </p:txBody>
        </p:sp>
        <p:sp>
          <p:nvSpPr>
            <p:cNvPr id="21" name="884 Conector recto"/>
            <p:cNvSpPr>
              <a:spLocks noChangeShapeType="1"/>
            </p:cNvSpPr>
            <p:nvPr/>
          </p:nvSpPr>
          <p:spPr bwMode="auto">
            <a:xfrm>
              <a:off x="2329658" y="5368748"/>
              <a:ext cx="2600325"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sp>
          <p:nvSpPr>
            <p:cNvPr id="24" name="23 Rectángulo"/>
            <p:cNvSpPr/>
            <p:nvPr/>
          </p:nvSpPr>
          <p:spPr>
            <a:xfrm>
              <a:off x="5198820" y="5368748"/>
              <a:ext cx="2880320" cy="400110"/>
            </a:xfrm>
            <a:prstGeom prst="rect">
              <a:avLst/>
            </a:prstGeom>
          </p:spPr>
          <p:txBody>
            <a:bodyPr wrap="square">
              <a:spAutoFit/>
            </a:bodyPr>
            <a:lstStyle/>
            <a:p>
              <a:pPr algn="ctr"/>
              <a:r>
                <a:rPr lang="es-ES" sz="2000" dirty="0" smtClean="0">
                  <a:latin typeface="Brush Script MT" pitchFamily="66" charset="0"/>
                  <a:ea typeface="Ebrima" pitchFamily="2" charset="0"/>
                  <a:cs typeface="Ebrima" pitchFamily="2" charset="0"/>
                </a:rPr>
                <a:t>Clara Inés Ortiz Castillo</a:t>
              </a:r>
              <a:endParaRPr lang="es-CO" sz="2000" dirty="0">
                <a:latin typeface="Brush Script MT" pitchFamily="66" charset="0"/>
                <a:ea typeface="Ebrima" pitchFamily="2" charset="0"/>
                <a:cs typeface="Ebrima" pitchFamily="2" charset="0"/>
              </a:endParaRPr>
            </a:p>
          </p:txBody>
        </p:sp>
        <p:sp>
          <p:nvSpPr>
            <p:cNvPr id="28" name="27 Rectángulo"/>
            <p:cNvSpPr/>
            <p:nvPr/>
          </p:nvSpPr>
          <p:spPr>
            <a:xfrm>
              <a:off x="5507830" y="5656780"/>
              <a:ext cx="2262300" cy="261610"/>
            </a:xfrm>
            <a:prstGeom prst="rect">
              <a:avLst/>
            </a:prstGeom>
          </p:spPr>
          <p:txBody>
            <a:bodyPr wrap="square">
              <a:spAutoFit/>
            </a:bodyPr>
            <a:lstStyle/>
            <a:p>
              <a:pPr algn="ctr"/>
              <a:r>
                <a:rPr lang="es-ES" sz="1100" dirty="0" smtClean="0">
                  <a:latin typeface="Arial Narrow" pitchFamily="34" charset="0"/>
                </a:rPr>
                <a:t>C.C. 26.560.350 Rivera - Huila</a:t>
              </a:r>
              <a:endParaRPr lang="es-CO" sz="1100" dirty="0">
                <a:latin typeface="Arial Narrow" pitchFamily="34" charset="0"/>
              </a:endParaRPr>
            </a:p>
          </p:txBody>
        </p:sp>
        <p:sp>
          <p:nvSpPr>
            <p:cNvPr id="29" name="28 Rectángulo"/>
            <p:cNvSpPr/>
            <p:nvPr/>
          </p:nvSpPr>
          <p:spPr>
            <a:xfrm>
              <a:off x="5507829" y="5843079"/>
              <a:ext cx="2262301" cy="261610"/>
            </a:xfrm>
            <a:prstGeom prst="rect">
              <a:avLst/>
            </a:prstGeom>
          </p:spPr>
          <p:txBody>
            <a:bodyPr wrap="square">
              <a:spAutoFit/>
            </a:bodyPr>
            <a:lstStyle/>
            <a:p>
              <a:pPr algn="ctr"/>
              <a:r>
                <a:rPr lang="es-ES" sz="1100" dirty="0" smtClean="0">
                  <a:latin typeface="Arial Narrow" pitchFamily="34" charset="0"/>
                </a:rPr>
                <a:t>Secretaria</a:t>
              </a:r>
              <a:endParaRPr lang="es-CO" sz="1100" dirty="0">
                <a:latin typeface="Arial Narrow" pitchFamily="34" charset="0"/>
              </a:endParaRPr>
            </a:p>
          </p:txBody>
        </p:sp>
        <p:sp>
          <p:nvSpPr>
            <p:cNvPr id="30" name="884 Conector recto"/>
            <p:cNvSpPr>
              <a:spLocks noChangeShapeType="1"/>
            </p:cNvSpPr>
            <p:nvPr/>
          </p:nvSpPr>
          <p:spPr bwMode="auto">
            <a:xfrm>
              <a:off x="5338817" y="5368748"/>
              <a:ext cx="2740323"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grpSp>
    </p:spTree>
    <p:extLst>
      <p:ext uri="{BB962C8B-B14F-4D97-AF65-F5344CB8AC3E}">
        <p14:creationId xmlns:p14="http://schemas.microsoft.com/office/powerpoint/2010/main" val="1213578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31 Imagen"/>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3999" cy="6858000"/>
          </a:xfrm>
          <a:prstGeom prst="rect">
            <a:avLst/>
          </a:prstGeom>
        </p:spPr>
      </p:pic>
      <p:pic>
        <p:nvPicPr>
          <p:cNvPr id="5" name="4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7152" y="1084467"/>
            <a:ext cx="1328749" cy="1351917"/>
          </a:xfrm>
          <a:prstGeom prst="rect">
            <a:avLst/>
          </a:prstGeom>
        </p:spPr>
      </p:pic>
      <p:pic>
        <p:nvPicPr>
          <p:cNvPr id="6" name="5 Imagen" descr="escudo_colombia.png"/>
          <p:cNvPicPr>
            <a:picLocks noChangeAspect="1"/>
          </p:cNvPicPr>
          <p:nvPr/>
        </p:nvPicPr>
        <p:blipFill>
          <a:blip r:embed="rId4"/>
          <a:stretch>
            <a:fillRect/>
          </a:stretch>
        </p:blipFill>
        <p:spPr>
          <a:xfrm>
            <a:off x="7432944" y="1088041"/>
            <a:ext cx="1224137" cy="1440122"/>
          </a:xfrm>
          <a:prstGeom prst="rect">
            <a:avLst/>
          </a:prstGeom>
        </p:spPr>
      </p:pic>
      <p:sp>
        <p:nvSpPr>
          <p:cNvPr id="16" name="977 Cuadro de texto"/>
          <p:cNvSpPr txBox="1">
            <a:spLocks noChangeArrowheads="1"/>
          </p:cNvSpPr>
          <p:nvPr/>
        </p:nvSpPr>
        <p:spPr bwMode="auto">
          <a:xfrm>
            <a:off x="251520" y="2551989"/>
            <a:ext cx="8657635" cy="642216"/>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s-CO" sz="4000" b="1" i="0" u="none" strike="noStrike" cap="none" normalizeH="0" baseline="0" dirty="0" smtClean="0">
                <a:ln>
                  <a:noFill/>
                </a:ln>
                <a:effectLst/>
                <a:latin typeface="Monotype Corsiva" pitchFamily="66" charset="0"/>
                <a:cs typeface="Arial" pitchFamily="34" charset="0"/>
              </a:rPr>
              <a:t>Reconocimiento Especial a:</a:t>
            </a:r>
            <a:endParaRPr kumimoji="0" lang="es-CO" sz="1400" b="0" i="0" u="none" strike="noStrike" cap="none" normalizeH="0" baseline="0" dirty="0" smtClean="0">
              <a:ln>
                <a:noFill/>
              </a:ln>
              <a:effectLst/>
              <a:latin typeface="Monotype Corsiva" pitchFamily="66" charset="0"/>
              <a:cs typeface="Arial" pitchFamily="34" charset="0"/>
            </a:endParaRPr>
          </a:p>
        </p:txBody>
      </p:sp>
      <p:sp>
        <p:nvSpPr>
          <p:cNvPr id="17" name="936 Cuadro de texto"/>
          <p:cNvSpPr txBox="1">
            <a:spLocks noChangeArrowheads="1"/>
          </p:cNvSpPr>
          <p:nvPr/>
        </p:nvSpPr>
        <p:spPr bwMode="auto">
          <a:xfrm>
            <a:off x="179511" y="3194205"/>
            <a:ext cx="8801651" cy="439326"/>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es-ES" sz="2800" b="1" i="1" dirty="0">
                <a:latin typeface="Georgia" pitchFamily="18" charset="0"/>
              </a:rPr>
              <a:t>PAOLA CABRERA PARRA</a:t>
            </a:r>
            <a:endParaRPr kumimoji="0" lang="es-CO" sz="2400" b="1" i="1" u="none" strike="noStrike" cap="none" normalizeH="0" dirty="0" smtClean="0">
              <a:ln>
                <a:noFill/>
              </a:ln>
              <a:effectLst/>
              <a:latin typeface="Georgia" pitchFamily="18" charset="0"/>
              <a:cs typeface="Arial" pitchFamily="34" charset="0"/>
            </a:endParaRPr>
          </a:p>
        </p:txBody>
      </p:sp>
      <p:sp>
        <p:nvSpPr>
          <p:cNvPr id="31" name="Text Box 3"/>
          <p:cNvSpPr txBox="1">
            <a:spLocks noChangeArrowheads="1"/>
          </p:cNvSpPr>
          <p:nvPr/>
        </p:nvSpPr>
        <p:spPr bwMode="auto">
          <a:xfrm>
            <a:off x="385203" y="4491536"/>
            <a:ext cx="8460001" cy="36671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lang="es-CO" sz="1100" i="1" dirty="0" smtClean="0">
                <a:latin typeface="Arial Narrow" pitchFamily="34" charset="0"/>
                <a:cs typeface="Arial" pitchFamily="34" charset="0"/>
              </a:rPr>
              <a:t>27 de noviembre de 2025</a:t>
            </a:r>
            <a:r>
              <a:rPr kumimoji="0" lang="es-CO" sz="2000" b="0" i="1" u="none" strike="noStrike" cap="none" normalizeH="0" baseline="0" dirty="0" smtClean="0">
                <a:ln>
                  <a:noFill/>
                </a:ln>
                <a:effectLst/>
                <a:latin typeface="Arial Narrow" pitchFamily="34" charset="0"/>
                <a:cs typeface="Arial" pitchFamily="34" charset="0"/>
              </a:rPr>
              <a:t> </a:t>
            </a:r>
            <a:endParaRPr kumimoji="0" lang="es-CO" sz="1800" b="0" i="1" u="none" strike="noStrike" cap="none" normalizeH="0" baseline="0" dirty="0" smtClean="0">
              <a:ln>
                <a:noFill/>
              </a:ln>
              <a:effectLst/>
              <a:latin typeface="Arial" pitchFamily="34" charset="0"/>
              <a:cs typeface="Arial" pitchFamily="34" charset="0"/>
            </a:endParaRPr>
          </a:p>
        </p:txBody>
      </p:sp>
      <p:sp>
        <p:nvSpPr>
          <p:cNvPr id="23" name="932 Cuadro de texto"/>
          <p:cNvSpPr txBox="1">
            <a:spLocks noChangeArrowheads="1"/>
          </p:cNvSpPr>
          <p:nvPr/>
        </p:nvSpPr>
        <p:spPr bwMode="auto">
          <a:xfrm>
            <a:off x="370565" y="3933056"/>
            <a:ext cx="8460001" cy="705555"/>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600"/>
              </a:spcAft>
            </a:pPr>
            <a:r>
              <a:rPr lang="es-CO" sz="1400" dirty="0">
                <a:latin typeface="Monotype Corsiva" pitchFamily="66" charset="0"/>
              </a:rPr>
              <a:t>Por su liderazgo en la enseñanza-aprendizaje de las matemáticas es crucial para su aplicación en la vida cotidiana y su integración con otras ciencias. Este enfoque promueve un aprendizaje significativo y desarrolla habilidades críticas en los estudiantes para resolver problemas de manera efectiva.</a:t>
            </a:r>
            <a:endParaRPr kumimoji="0" lang="es-CO" sz="2000" b="0" i="0" u="none" strike="noStrike" cap="none" normalizeH="0" baseline="0" dirty="0" smtClean="0">
              <a:ln>
                <a:noFill/>
              </a:ln>
              <a:effectLst/>
              <a:latin typeface="Monotype Corsiva" pitchFamily="66" charset="0"/>
              <a:cs typeface="Arial" pitchFamily="34" charset="0"/>
            </a:endParaRPr>
          </a:p>
        </p:txBody>
      </p:sp>
      <p:sp>
        <p:nvSpPr>
          <p:cNvPr id="13" name="930 Cuadro de texto"/>
          <p:cNvSpPr txBox="1">
            <a:spLocks noChangeArrowheads="1"/>
          </p:cNvSpPr>
          <p:nvPr/>
        </p:nvSpPr>
        <p:spPr bwMode="auto">
          <a:xfrm>
            <a:off x="1729490" y="671382"/>
            <a:ext cx="6000792" cy="43427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s-CO" sz="2200" b="1" i="0" u="none" strike="noStrike" cap="none" normalizeH="0" baseline="0" dirty="0" smtClean="0">
                <a:ln>
                  <a:noFill/>
                </a:ln>
                <a:effectLst/>
                <a:latin typeface="Lucida Calligraphy" pitchFamily="66" charset="0"/>
                <a:cs typeface="Arial" pitchFamily="34" charset="0"/>
              </a:rPr>
              <a:t>El Consejo Directivo</a:t>
            </a:r>
            <a:endParaRPr kumimoji="0" lang="es-CO" sz="1800" b="0" i="0" u="none" strike="noStrike" cap="none" normalizeH="0" baseline="0" dirty="0" smtClean="0">
              <a:ln>
                <a:noFill/>
              </a:ln>
              <a:effectLst/>
              <a:latin typeface="Arial" pitchFamily="34" charset="0"/>
              <a:cs typeface="Arial" pitchFamily="34" charset="0"/>
            </a:endParaRPr>
          </a:p>
        </p:txBody>
      </p:sp>
      <p:sp>
        <p:nvSpPr>
          <p:cNvPr id="14" name="931 Cuadro de texto"/>
          <p:cNvSpPr txBox="1">
            <a:spLocks noChangeArrowheads="1"/>
          </p:cNvSpPr>
          <p:nvPr/>
        </p:nvSpPr>
        <p:spPr bwMode="auto">
          <a:xfrm>
            <a:off x="1663768" y="2154675"/>
            <a:ext cx="6000792" cy="35897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algn="ctr"/>
            <a:r>
              <a:rPr lang="es-ES" sz="2000" dirty="0" smtClean="0">
                <a:latin typeface="Lucida Calligraphy" pitchFamily="66" charset="0"/>
              </a:rPr>
              <a:t>Otorga</a:t>
            </a:r>
            <a:endParaRPr lang="es-CO" sz="2000" dirty="0" smtClean="0">
              <a:latin typeface="Lucida Calligraphy" pitchFamily="66"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CO" sz="2000" b="0" i="0" u="none" strike="noStrike" cap="none" normalizeH="0" baseline="0" dirty="0" smtClean="0">
              <a:ln>
                <a:noFill/>
              </a:ln>
              <a:solidFill>
                <a:schemeClr val="tx1"/>
              </a:solidFill>
              <a:effectLst/>
              <a:latin typeface="Lucida Calligraphy" pitchFamily="66" charset="0"/>
              <a:cs typeface="Arial" pitchFamily="34" charset="0"/>
            </a:endParaRPr>
          </a:p>
        </p:txBody>
      </p:sp>
      <p:sp>
        <p:nvSpPr>
          <p:cNvPr id="15" name="932 Cuadro de texto"/>
          <p:cNvSpPr txBox="1">
            <a:spLocks noChangeArrowheads="1"/>
          </p:cNvSpPr>
          <p:nvPr/>
        </p:nvSpPr>
        <p:spPr bwMode="auto">
          <a:xfrm>
            <a:off x="3148563" y="1763116"/>
            <a:ext cx="2989749" cy="347522"/>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s-CO" sz="1200" b="0" i="0" u="none" strike="noStrike" cap="none" normalizeH="0" baseline="0" dirty="0" smtClean="0">
                <a:ln>
                  <a:noFill/>
                </a:ln>
                <a:effectLst/>
                <a:latin typeface="Lucida Calligraphy" pitchFamily="66" charset="0"/>
                <a:cs typeface="Arial" pitchFamily="34" charset="0"/>
              </a:rPr>
              <a:t>San Vicente del Caguán - Caquetá</a:t>
            </a:r>
            <a:endParaRPr kumimoji="0" lang="es-CO" sz="1800" b="0" i="0" u="none" strike="noStrike" cap="none" normalizeH="0" baseline="0" dirty="0" smtClean="0">
              <a:ln>
                <a:noFill/>
              </a:ln>
              <a:effectLst/>
              <a:latin typeface="Arial" pitchFamily="34" charset="0"/>
              <a:cs typeface="Arial" pitchFamily="34" charset="0"/>
            </a:endParaRPr>
          </a:p>
        </p:txBody>
      </p:sp>
      <p:sp>
        <p:nvSpPr>
          <p:cNvPr id="25" name="930 Cuadro de texto"/>
          <p:cNvSpPr txBox="1">
            <a:spLocks noChangeArrowheads="1"/>
          </p:cNvSpPr>
          <p:nvPr/>
        </p:nvSpPr>
        <p:spPr bwMode="auto">
          <a:xfrm>
            <a:off x="1643042" y="1020268"/>
            <a:ext cx="6000792" cy="43427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lang="es-CO" sz="2200" b="1" dirty="0">
                <a:latin typeface="Lucida Calligraphy" pitchFamily="66" charset="0"/>
                <a:cs typeface="Arial" pitchFamily="34" charset="0"/>
              </a:rPr>
              <a:t>d</a:t>
            </a:r>
            <a:r>
              <a:rPr kumimoji="0" lang="es-CO" sz="2200" b="1" i="0" u="none" strike="noStrike" cap="none" normalizeH="0" dirty="0" smtClean="0">
                <a:ln>
                  <a:noFill/>
                </a:ln>
                <a:effectLst/>
                <a:latin typeface="Lucida Calligraphy" pitchFamily="66" charset="0"/>
                <a:cs typeface="Arial" pitchFamily="34" charset="0"/>
              </a:rPr>
              <a:t>e la Institución Educativa</a:t>
            </a:r>
            <a:endParaRPr kumimoji="0" lang="es-CO" sz="2200" b="0" i="0" u="none" strike="noStrike" cap="none" normalizeH="0" dirty="0" smtClean="0">
              <a:ln>
                <a:noFill/>
              </a:ln>
              <a:effectLst/>
              <a:latin typeface="Arial" pitchFamily="34" charset="0"/>
              <a:cs typeface="Arial" pitchFamily="34" charset="0"/>
            </a:endParaRPr>
          </a:p>
        </p:txBody>
      </p:sp>
      <p:sp>
        <p:nvSpPr>
          <p:cNvPr id="26" name="931 Cuadro de texto"/>
          <p:cNvSpPr txBox="1">
            <a:spLocks noChangeArrowheads="1"/>
          </p:cNvSpPr>
          <p:nvPr/>
        </p:nvSpPr>
        <p:spPr bwMode="auto">
          <a:xfrm>
            <a:off x="1711948" y="1326468"/>
            <a:ext cx="6000792" cy="433957"/>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algn="ctr"/>
            <a:r>
              <a:rPr lang="es-CO" sz="2200" b="1" dirty="0" smtClean="0">
                <a:latin typeface="Lucida Calligraphy" pitchFamily="66" charset="0"/>
              </a:rPr>
              <a:t>San Juan del Losada</a:t>
            </a:r>
            <a:endParaRPr lang="es-CO" sz="2200" dirty="0" smtClean="0">
              <a:latin typeface="Lucida Calligraphy" pitchFamily="66"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CO" sz="2000" b="0" i="0" u="none" strike="noStrike" cap="none" normalizeH="0" baseline="0" dirty="0" smtClean="0">
              <a:ln>
                <a:noFill/>
              </a:ln>
              <a:solidFill>
                <a:schemeClr val="tx1"/>
              </a:solidFill>
              <a:effectLst/>
              <a:latin typeface="Lucida Calligraphy" pitchFamily="66" charset="0"/>
              <a:cs typeface="Arial" pitchFamily="34" charset="0"/>
            </a:endParaRPr>
          </a:p>
        </p:txBody>
      </p:sp>
      <p:sp>
        <p:nvSpPr>
          <p:cNvPr id="27" name="931 Cuadro de texto"/>
          <p:cNvSpPr txBox="1">
            <a:spLocks noChangeArrowheads="1"/>
          </p:cNvSpPr>
          <p:nvPr/>
        </p:nvSpPr>
        <p:spPr bwMode="auto">
          <a:xfrm>
            <a:off x="179511" y="3646016"/>
            <a:ext cx="8801651" cy="35897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algn="ctr"/>
            <a:r>
              <a:rPr lang="es-ES" sz="1200" dirty="0" smtClean="0">
                <a:latin typeface="Lucida Calligraphy" pitchFamily="66" charset="0"/>
              </a:rPr>
              <a:t>C.C. 40.611.736</a:t>
            </a:r>
            <a:endParaRPr kumimoji="0" lang="es-CO" sz="2000" b="0" i="0" u="none" strike="noStrike" cap="none" normalizeH="0" baseline="0" dirty="0" smtClean="0">
              <a:ln>
                <a:noFill/>
              </a:ln>
              <a:solidFill>
                <a:schemeClr val="tx1"/>
              </a:solidFill>
              <a:effectLst/>
              <a:latin typeface="Lucida Calligraphy" pitchFamily="66" charset="0"/>
              <a:cs typeface="Arial" pitchFamily="34" charset="0"/>
            </a:endParaRPr>
          </a:p>
        </p:txBody>
      </p:sp>
      <p:grpSp>
        <p:nvGrpSpPr>
          <p:cNvPr id="3" name="2 Grupo"/>
          <p:cNvGrpSpPr/>
          <p:nvPr/>
        </p:nvGrpSpPr>
        <p:grpSpPr>
          <a:xfrm>
            <a:off x="2051720" y="5368748"/>
            <a:ext cx="6027420" cy="735941"/>
            <a:chOff x="2329658" y="5368748"/>
            <a:chExt cx="5749482" cy="735941"/>
          </a:xfrm>
        </p:grpSpPr>
        <p:sp>
          <p:nvSpPr>
            <p:cNvPr id="18" name="17 Rectángulo"/>
            <p:cNvSpPr/>
            <p:nvPr/>
          </p:nvSpPr>
          <p:spPr>
            <a:xfrm>
              <a:off x="2392616" y="5368748"/>
              <a:ext cx="2442335" cy="400110"/>
            </a:xfrm>
            <a:prstGeom prst="rect">
              <a:avLst/>
            </a:prstGeom>
          </p:spPr>
          <p:txBody>
            <a:bodyPr wrap="square">
              <a:spAutoFit/>
            </a:bodyPr>
            <a:lstStyle/>
            <a:p>
              <a:pPr algn="ctr"/>
              <a:r>
                <a:rPr lang="es-ES" sz="2000" dirty="0">
                  <a:latin typeface="Brush Script MT" pitchFamily="66" charset="0"/>
                  <a:ea typeface="Ebrima" pitchFamily="2" charset="0"/>
                  <a:cs typeface="Ebrima" pitchFamily="2" charset="0"/>
                </a:rPr>
                <a:t>Mg. Darío Murcia Lozada</a:t>
              </a:r>
              <a:endParaRPr lang="es-CO" sz="2000" dirty="0">
                <a:latin typeface="Brush Script MT" pitchFamily="66" charset="0"/>
                <a:ea typeface="Ebrima" pitchFamily="2" charset="0"/>
                <a:cs typeface="Ebrima" pitchFamily="2" charset="0"/>
              </a:endParaRPr>
            </a:p>
          </p:txBody>
        </p:sp>
        <p:sp>
          <p:nvSpPr>
            <p:cNvPr id="19" name="18 Rectángulo"/>
            <p:cNvSpPr/>
            <p:nvPr/>
          </p:nvSpPr>
          <p:spPr>
            <a:xfrm>
              <a:off x="2498671" y="5656780"/>
              <a:ext cx="2262300" cy="261610"/>
            </a:xfrm>
            <a:prstGeom prst="rect">
              <a:avLst/>
            </a:prstGeom>
          </p:spPr>
          <p:txBody>
            <a:bodyPr wrap="square">
              <a:spAutoFit/>
            </a:bodyPr>
            <a:lstStyle/>
            <a:p>
              <a:pPr algn="ctr"/>
              <a:r>
                <a:rPr lang="es-ES" sz="1100" dirty="0" smtClean="0">
                  <a:latin typeface="Arial Narrow" pitchFamily="34" charset="0"/>
                </a:rPr>
                <a:t>C.C. </a:t>
              </a:r>
              <a:r>
                <a:rPr lang="es-CO" sz="1100" dirty="0">
                  <a:latin typeface="Arial Narrow" pitchFamily="34" charset="0"/>
                </a:rPr>
                <a:t>17.659.231  Florencia - </a:t>
              </a:r>
              <a:r>
                <a:rPr lang="es-CO" sz="1100" dirty="0" smtClean="0">
                  <a:latin typeface="Arial Narrow" pitchFamily="34" charset="0"/>
                </a:rPr>
                <a:t>Caquetá</a:t>
              </a:r>
              <a:endParaRPr lang="es-CO" sz="1100" dirty="0">
                <a:latin typeface="Arial Narrow" pitchFamily="34" charset="0"/>
              </a:endParaRPr>
            </a:p>
          </p:txBody>
        </p:sp>
        <p:sp>
          <p:nvSpPr>
            <p:cNvPr id="20" name="19 Rectángulo"/>
            <p:cNvSpPr/>
            <p:nvPr/>
          </p:nvSpPr>
          <p:spPr>
            <a:xfrm>
              <a:off x="2498670" y="5843079"/>
              <a:ext cx="2262301" cy="261610"/>
            </a:xfrm>
            <a:prstGeom prst="rect">
              <a:avLst/>
            </a:prstGeom>
          </p:spPr>
          <p:txBody>
            <a:bodyPr wrap="square">
              <a:spAutoFit/>
            </a:bodyPr>
            <a:lstStyle/>
            <a:p>
              <a:pPr algn="ctr"/>
              <a:r>
                <a:rPr lang="es-ES" sz="1100" dirty="0" smtClean="0">
                  <a:solidFill>
                    <a:srgbClr val="000066"/>
                  </a:solidFill>
                  <a:latin typeface="Arial Narrow" pitchFamily="34" charset="0"/>
                </a:rPr>
                <a:t>Rector</a:t>
              </a:r>
              <a:endParaRPr lang="es-CO" sz="1100" dirty="0">
                <a:solidFill>
                  <a:srgbClr val="000066"/>
                </a:solidFill>
                <a:latin typeface="Arial Narrow" pitchFamily="34" charset="0"/>
              </a:endParaRPr>
            </a:p>
          </p:txBody>
        </p:sp>
        <p:sp>
          <p:nvSpPr>
            <p:cNvPr id="21" name="884 Conector recto"/>
            <p:cNvSpPr>
              <a:spLocks noChangeShapeType="1"/>
            </p:cNvSpPr>
            <p:nvPr/>
          </p:nvSpPr>
          <p:spPr bwMode="auto">
            <a:xfrm>
              <a:off x="2329658" y="5368748"/>
              <a:ext cx="2600325"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sp>
          <p:nvSpPr>
            <p:cNvPr id="24" name="23 Rectángulo"/>
            <p:cNvSpPr/>
            <p:nvPr/>
          </p:nvSpPr>
          <p:spPr>
            <a:xfrm>
              <a:off x="5198820" y="5368748"/>
              <a:ext cx="2880320" cy="400110"/>
            </a:xfrm>
            <a:prstGeom prst="rect">
              <a:avLst/>
            </a:prstGeom>
          </p:spPr>
          <p:txBody>
            <a:bodyPr wrap="square">
              <a:spAutoFit/>
            </a:bodyPr>
            <a:lstStyle/>
            <a:p>
              <a:pPr algn="ctr"/>
              <a:r>
                <a:rPr lang="es-ES" sz="2000" dirty="0" smtClean="0">
                  <a:latin typeface="Brush Script MT" pitchFamily="66" charset="0"/>
                  <a:ea typeface="Ebrima" pitchFamily="2" charset="0"/>
                  <a:cs typeface="Ebrima" pitchFamily="2" charset="0"/>
                </a:rPr>
                <a:t>Clara Inés Ortiz Castillo</a:t>
              </a:r>
              <a:endParaRPr lang="es-CO" sz="2000" dirty="0">
                <a:latin typeface="Brush Script MT" pitchFamily="66" charset="0"/>
                <a:ea typeface="Ebrima" pitchFamily="2" charset="0"/>
                <a:cs typeface="Ebrima" pitchFamily="2" charset="0"/>
              </a:endParaRPr>
            </a:p>
          </p:txBody>
        </p:sp>
        <p:sp>
          <p:nvSpPr>
            <p:cNvPr id="28" name="27 Rectángulo"/>
            <p:cNvSpPr/>
            <p:nvPr/>
          </p:nvSpPr>
          <p:spPr>
            <a:xfrm>
              <a:off x="5507830" y="5656780"/>
              <a:ext cx="2262300" cy="261610"/>
            </a:xfrm>
            <a:prstGeom prst="rect">
              <a:avLst/>
            </a:prstGeom>
          </p:spPr>
          <p:txBody>
            <a:bodyPr wrap="square">
              <a:spAutoFit/>
            </a:bodyPr>
            <a:lstStyle/>
            <a:p>
              <a:pPr algn="ctr"/>
              <a:r>
                <a:rPr lang="es-ES" sz="1100" dirty="0" smtClean="0">
                  <a:latin typeface="Arial Narrow" pitchFamily="34" charset="0"/>
                </a:rPr>
                <a:t>C.C. 26.560.350 Rivera - Huila</a:t>
              </a:r>
              <a:endParaRPr lang="es-CO" sz="1100" dirty="0">
                <a:latin typeface="Arial Narrow" pitchFamily="34" charset="0"/>
              </a:endParaRPr>
            </a:p>
          </p:txBody>
        </p:sp>
        <p:sp>
          <p:nvSpPr>
            <p:cNvPr id="29" name="28 Rectángulo"/>
            <p:cNvSpPr/>
            <p:nvPr/>
          </p:nvSpPr>
          <p:spPr>
            <a:xfrm>
              <a:off x="5507829" y="5843079"/>
              <a:ext cx="2262301" cy="261610"/>
            </a:xfrm>
            <a:prstGeom prst="rect">
              <a:avLst/>
            </a:prstGeom>
          </p:spPr>
          <p:txBody>
            <a:bodyPr wrap="square">
              <a:spAutoFit/>
            </a:bodyPr>
            <a:lstStyle/>
            <a:p>
              <a:pPr algn="ctr"/>
              <a:r>
                <a:rPr lang="es-ES" sz="1100" dirty="0" smtClean="0">
                  <a:latin typeface="Arial Narrow" pitchFamily="34" charset="0"/>
                </a:rPr>
                <a:t>Secretaria</a:t>
              </a:r>
              <a:endParaRPr lang="es-CO" sz="1100" dirty="0">
                <a:latin typeface="Arial Narrow" pitchFamily="34" charset="0"/>
              </a:endParaRPr>
            </a:p>
          </p:txBody>
        </p:sp>
        <p:sp>
          <p:nvSpPr>
            <p:cNvPr id="30" name="884 Conector recto"/>
            <p:cNvSpPr>
              <a:spLocks noChangeShapeType="1"/>
            </p:cNvSpPr>
            <p:nvPr/>
          </p:nvSpPr>
          <p:spPr bwMode="auto">
            <a:xfrm>
              <a:off x="5338817" y="5368748"/>
              <a:ext cx="2740323"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grpSp>
    </p:spTree>
    <p:extLst>
      <p:ext uri="{BB962C8B-B14F-4D97-AF65-F5344CB8AC3E}">
        <p14:creationId xmlns:p14="http://schemas.microsoft.com/office/powerpoint/2010/main" val="18429667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 name="32 Imagen"/>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3999" cy="6858000"/>
          </a:xfrm>
          <a:prstGeom prst="rect">
            <a:avLst/>
          </a:prstGeom>
        </p:spPr>
      </p:pic>
      <p:pic>
        <p:nvPicPr>
          <p:cNvPr id="5" name="4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7152" y="1084467"/>
            <a:ext cx="1328749" cy="1351917"/>
          </a:xfrm>
          <a:prstGeom prst="rect">
            <a:avLst/>
          </a:prstGeom>
        </p:spPr>
      </p:pic>
      <p:pic>
        <p:nvPicPr>
          <p:cNvPr id="6" name="5 Imagen" descr="escudo_colombia.png"/>
          <p:cNvPicPr>
            <a:picLocks noChangeAspect="1"/>
          </p:cNvPicPr>
          <p:nvPr/>
        </p:nvPicPr>
        <p:blipFill>
          <a:blip r:embed="rId4"/>
          <a:stretch>
            <a:fillRect/>
          </a:stretch>
        </p:blipFill>
        <p:spPr>
          <a:xfrm>
            <a:off x="7432944" y="1088041"/>
            <a:ext cx="1224137" cy="1440122"/>
          </a:xfrm>
          <a:prstGeom prst="rect">
            <a:avLst/>
          </a:prstGeom>
        </p:spPr>
      </p:pic>
      <p:sp>
        <p:nvSpPr>
          <p:cNvPr id="16" name="977 Cuadro de texto"/>
          <p:cNvSpPr txBox="1">
            <a:spLocks noChangeArrowheads="1"/>
          </p:cNvSpPr>
          <p:nvPr/>
        </p:nvSpPr>
        <p:spPr bwMode="auto">
          <a:xfrm>
            <a:off x="251520" y="2551989"/>
            <a:ext cx="8657635" cy="642216"/>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s-CO" sz="4000" b="1" i="0" u="none" strike="noStrike" cap="none" normalizeH="0" baseline="0" dirty="0" smtClean="0">
                <a:ln>
                  <a:noFill/>
                </a:ln>
                <a:effectLst/>
                <a:latin typeface="Monotype Corsiva" pitchFamily="66" charset="0"/>
                <a:cs typeface="Arial" pitchFamily="34" charset="0"/>
              </a:rPr>
              <a:t>Reconocimiento Especial a:</a:t>
            </a:r>
            <a:endParaRPr kumimoji="0" lang="es-CO" sz="1400" b="0" i="0" u="none" strike="noStrike" cap="none" normalizeH="0" baseline="0" dirty="0" smtClean="0">
              <a:ln>
                <a:noFill/>
              </a:ln>
              <a:effectLst/>
              <a:latin typeface="Monotype Corsiva" pitchFamily="66" charset="0"/>
              <a:cs typeface="Arial" pitchFamily="34" charset="0"/>
            </a:endParaRPr>
          </a:p>
        </p:txBody>
      </p:sp>
      <p:sp>
        <p:nvSpPr>
          <p:cNvPr id="17" name="936 Cuadro de texto"/>
          <p:cNvSpPr txBox="1">
            <a:spLocks noChangeArrowheads="1"/>
          </p:cNvSpPr>
          <p:nvPr/>
        </p:nvSpPr>
        <p:spPr bwMode="auto">
          <a:xfrm>
            <a:off x="179511" y="3194205"/>
            <a:ext cx="8801651" cy="439326"/>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es-ES" sz="2800" b="1" i="1" dirty="0">
                <a:latin typeface="Georgia" pitchFamily="18" charset="0"/>
              </a:rPr>
              <a:t>SONIA MILENA AMORTEGUI RUBIANO</a:t>
            </a:r>
            <a:endParaRPr kumimoji="0" lang="es-CO" sz="2400" b="1" i="1" u="none" strike="noStrike" cap="none" normalizeH="0" dirty="0" smtClean="0">
              <a:ln>
                <a:noFill/>
              </a:ln>
              <a:effectLst/>
              <a:latin typeface="Georgia" pitchFamily="18" charset="0"/>
              <a:cs typeface="Arial" pitchFamily="34" charset="0"/>
            </a:endParaRPr>
          </a:p>
        </p:txBody>
      </p:sp>
      <p:sp>
        <p:nvSpPr>
          <p:cNvPr id="31" name="Text Box 3"/>
          <p:cNvSpPr txBox="1">
            <a:spLocks noChangeArrowheads="1"/>
          </p:cNvSpPr>
          <p:nvPr/>
        </p:nvSpPr>
        <p:spPr bwMode="auto">
          <a:xfrm>
            <a:off x="385203" y="4491536"/>
            <a:ext cx="8460001" cy="36671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lang="es-CO" sz="1100" i="1" dirty="0" smtClean="0">
                <a:latin typeface="Arial Narrow" pitchFamily="34" charset="0"/>
                <a:cs typeface="Arial" pitchFamily="34" charset="0"/>
              </a:rPr>
              <a:t>27 de noviembre de 2025</a:t>
            </a:r>
            <a:r>
              <a:rPr kumimoji="0" lang="es-CO" sz="2000" b="0" i="1" u="none" strike="noStrike" cap="none" normalizeH="0" baseline="0" dirty="0" smtClean="0">
                <a:ln>
                  <a:noFill/>
                </a:ln>
                <a:effectLst/>
                <a:latin typeface="Arial Narrow" pitchFamily="34" charset="0"/>
                <a:cs typeface="Arial" pitchFamily="34" charset="0"/>
              </a:rPr>
              <a:t> </a:t>
            </a:r>
            <a:endParaRPr kumimoji="0" lang="es-CO" sz="1800" b="0" i="1" u="none" strike="noStrike" cap="none" normalizeH="0" baseline="0" dirty="0" smtClean="0">
              <a:ln>
                <a:noFill/>
              </a:ln>
              <a:effectLst/>
              <a:latin typeface="Arial" pitchFamily="34" charset="0"/>
              <a:cs typeface="Arial" pitchFamily="34" charset="0"/>
            </a:endParaRPr>
          </a:p>
        </p:txBody>
      </p:sp>
      <p:sp>
        <p:nvSpPr>
          <p:cNvPr id="23" name="932 Cuadro de texto"/>
          <p:cNvSpPr txBox="1">
            <a:spLocks noChangeArrowheads="1"/>
          </p:cNvSpPr>
          <p:nvPr/>
        </p:nvSpPr>
        <p:spPr bwMode="auto">
          <a:xfrm>
            <a:off x="370565" y="3933056"/>
            <a:ext cx="8460001" cy="705555"/>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600"/>
              </a:spcAft>
            </a:pPr>
            <a:r>
              <a:rPr lang="es-CO" sz="1400" dirty="0">
                <a:latin typeface="Monotype Corsiva" pitchFamily="66" charset="0"/>
              </a:rPr>
              <a:t>Por su liderazgo en el proceso de enseñanza-aprendizaje en los estudiantes de grado segundo ha llevado a lograr el campeonato departamental en el concurso del cuento. Este éxito resalta la efectividad de las estrategias pedagógicas y fomenta la creatividad y el amor por la lectura entre los alumnos.</a:t>
            </a:r>
            <a:endParaRPr kumimoji="0" lang="es-CO" sz="2000" b="0" i="0" u="none" strike="noStrike" cap="none" normalizeH="0" baseline="0" dirty="0" smtClean="0">
              <a:ln>
                <a:noFill/>
              </a:ln>
              <a:effectLst/>
              <a:latin typeface="Monotype Corsiva" pitchFamily="66" charset="0"/>
              <a:cs typeface="Arial" pitchFamily="34" charset="0"/>
            </a:endParaRPr>
          </a:p>
        </p:txBody>
      </p:sp>
      <p:sp>
        <p:nvSpPr>
          <p:cNvPr id="13" name="930 Cuadro de texto"/>
          <p:cNvSpPr txBox="1">
            <a:spLocks noChangeArrowheads="1"/>
          </p:cNvSpPr>
          <p:nvPr/>
        </p:nvSpPr>
        <p:spPr bwMode="auto">
          <a:xfrm>
            <a:off x="1729490" y="671382"/>
            <a:ext cx="6000792" cy="43427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s-CO" sz="2200" b="1" i="0" u="none" strike="noStrike" cap="none" normalizeH="0" baseline="0" dirty="0" smtClean="0">
                <a:ln>
                  <a:noFill/>
                </a:ln>
                <a:effectLst/>
                <a:latin typeface="Lucida Calligraphy" pitchFamily="66" charset="0"/>
                <a:cs typeface="Arial" pitchFamily="34" charset="0"/>
              </a:rPr>
              <a:t>El Consejo Directivo</a:t>
            </a:r>
            <a:endParaRPr kumimoji="0" lang="es-CO" sz="1800" b="0" i="0" u="none" strike="noStrike" cap="none" normalizeH="0" baseline="0" dirty="0" smtClean="0">
              <a:ln>
                <a:noFill/>
              </a:ln>
              <a:effectLst/>
              <a:latin typeface="Arial" pitchFamily="34" charset="0"/>
              <a:cs typeface="Arial" pitchFamily="34" charset="0"/>
            </a:endParaRPr>
          </a:p>
        </p:txBody>
      </p:sp>
      <p:sp>
        <p:nvSpPr>
          <p:cNvPr id="14" name="931 Cuadro de texto"/>
          <p:cNvSpPr txBox="1">
            <a:spLocks noChangeArrowheads="1"/>
          </p:cNvSpPr>
          <p:nvPr/>
        </p:nvSpPr>
        <p:spPr bwMode="auto">
          <a:xfrm>
            <a:off x="1663768" y="2154675"/>
            <a:ext cx="6000792" cy="35897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algn="ctr"/>
            <a:r>
              <a:rPr lang="es-ES" sz="2000" dirty="0" smtClean="0">
                <a:latin typeface="Lucida Calligraphy" pitchFamily="66" charset="0"/>
              </a:rPr>
              <a:t>Otorga</a:t>
            </a:r>
            <a:endParaRPr lang="es-CO" sz="2000" dirty="0" smtClean="0">
              <a:latin typeface="Lucida Calligraphy" pitchFamily="66"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CO" sz="2000" b="0" i="0" u="none" strike="noStrike" cap="none" normalizeH="0" baseline="0" dirty="0" smtClean="0">
              <a:ln>
                <a:noFill/>
              </a:ln>
              <a:solidFill>
                <a:schemeClr val="tx1"/>
              </a:solidFill>
              <a:effectLst/>
              <a:latin typeface="Lucida Calligraphy" pitchFamily="66" charset="0"/>
              <a:cs typeface="Arial" pitchFamily="34" charset="0"/>
            </a:endParaRPr>
          </a:p>
        </p:txBody>
      </p:sp>
      <p:sp>
        <p:nvSpPr>
          <p:cNvPr id="15" name="932 Cuadro de texto"/>
          <p:cNvSpPr txBox="1">
            <a:spLocks noChangeArrowheads="1"/>
          </p:cNvSpPr>
          <p:nvPr/>
        </p:nvSpPr>
        <p:spPr bwMode="auto">
          <a:xfrm>
            <a:off x="3148563" y="1763116"/>
            <a:ext cx="2989749" cy="347522"/>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s-CO" sz="1200" b="0" i="0" u="none" strike="noStrike" cap="none" normalizeH="0" baseline="0" dirty="0" smtClean="0">
                <a:ln>
                  <a:noFill/>
                </a:ln>
                <a:effectLst/>
                <a:latin typeface="Lucida Calligraphy" pitchFamily="66" charset="0"/>
                <a:cs typeface="Arial" pitchFamily="34" charset="0"/>
              </a:rPr>
              <a:t>San Vicente del Caguán - Caquetá</a:t>
            </a:r>
            <a:endParaRPr kumimoji="0" lang="es-CO" sz="1800" b="0" i="0" u="none" strike="noStrike" cap="none" normalizeH="0" baseline="0" dirty="0" smtClean="0">
              <a:ln>
                <a:noFill/>
              </a:ln>
              <a:effectLst/>
              <a:latin typeface="Arial" pitchFamily="34" charset="0"/>
              <a:cs typeface="Arial" pitchFamily="34" charset="0"/>
            </a:endParaRPr>
          </a:p>
        </p:txBody>
      </p:sp>
      <p:sp>
        <p:nvSpPr>
          <p:cNvPr id="25" name="930 Cuadro de texto"/>
          <p:cNvSpPr txBox="1">
            <a:spLocks noChangeArrowheads="1"/>
          </p:cNvSpPr>
          <p:nvPr/>
        </p:nvSpPr>
        <p:spPr bwMode="auto">
          <a:xfrm>
            <a:off x="1643042" y="1020268"/>
            <a:ext cx="6000792" cy="43427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lang="es-CO" sz="2200" b="1" dirty="0">
                <a:latin typeface="Lucida Calligraphy" pitchFamily="66" charset="0"/>
                <a:cs typeface="Arial" pitchFamily="34" charset="0"/>
              </a:rPr>
              <a:t>d</a:t>
            </a:r>
            <a:r>
              <a:rPr kumimoji="0" lang="es-CO" sz="2200" b="1" i="0" u="none" strike="noStrike" cap="none" normalizeH="0" dirty="0" smtClean="0">
                <a:ln>
                  <a:noFill/>
                </a:ln>
                <a:effectLst/>
                <a:latin typeface="Lucida Calligraphy" pitchFamily="66" charset="0"/>
                <a:cs typeface="Arial" pitchFamily="34" charset="0"/>
              </a:rPr>
              <a:t>e la Institución Educativa</a:t>
            </a:r>
            <a:endParaRPr kumimoji="0" lang="es-CO" sz="2200" b="0" i="0" u="none" strike="noStrike" cap="none" normalizeH="0" dirty="0" smtClean="0">
              <a:ln>
                <a:noFill/>
              </a:ln>
              <a:effectLst/>
              <a:latin typeface="Arial" pitchFamily="34" charset="0"/>
              <a:cs typeface="Arial" pitchFamily="34" charset="0"/>
            </a:endParaRPr>
          </a:p>
        </p:txBody>
      </p:sp>
      <p:sp>
        <p:nvSpPr>
          <p:cNvPr id="26" name="931 Cuadro de texto"/>
          <p:cNvSpPr txBox="1">
            <a:spLocks noChangeArrowheads="1"/>
          </p:cNvSpPr>
          <p:nvPr/>
        </p:nvSpPr>
        <p:spPr bwMode="auto">
          <a:xfrm>
            <a:off x="1711948" y="1326468"/>
            <a:ext cx="6000792" cy="433957"/>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algn="ctr"/>
            <a:r>
              <a:rPr lang="es-CO" sz="2200" b="1" dirty="0" smtClean="0">
                <a:latin typeface="Lucida Calligraphy" pitchFamily="66" charset="0"/>
              </a:rPr>
              <a:t>San Juan del Losada</a:t>
            </a:r>
            <a:endParaRPr lang="es-CO" sz="2200" dirty="0" smtClean="0">
              <a:latin typeface="Lucida Calligraphy" pitchFamily="66"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CO" sz="2000" b="0" i="0" u="none" strike="noStrike" cap="none" normalizeH="0" baseline="0" dirty="0" smtClean="0">
              <a:ln>
                <a:noFill/>
              </a:ln>
              <a:solidFill>
                <a:schemeClr val="tx1"/>
              </a:solidFill>
              <a:effectLst/>
              <a:latin typeface="Lucida Calligraphy" pitchFamily="66" charset="0"/>
              <a:cs typeface="Arial" pitchFamily="34" charset="0"/>
            </a:endParaRPr>
          </a:p>
        </p:txBody>
      </p:sp>
      <p:sp>
        <p:nvSpPr>
          <p:cNvPr id="27" name="931 Cuadro de texto"/>
          <p:cNvSpPr txBox="1">
            <a:spLocks noChangeArrowheads="1"/>
          </p:cNvSpPr>
          <p:nvPr/>
        </p:nvSpPr>
        <p:spPr bwMode="auto">
          <a:xfrm>
            <a:off x="179511" y="3646016"/>
            <a:ext cx="8801651" cy="35897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algn="ctr"/>
            <a:r>
              <a:rPr lang="es-ES" sz="1200" dirty="0" smtClean="0">
                <a:latin typeface="Lucida Calligraphy" pitchFamily="66" charset="0"/>
              </a:rPr>
              <a:t>C.C. 1.013.583.511</a:t>
            </a:r>
            <a:endParaRPr kumimoji="0" lang="es-CO" sz="2000" b="0" i="0" u="none" strike="noStrike" cap="none" normalizeH="0" baseline="0" dirty="0" smtClean="0">
              <a:ln>
                <a:noFill/>
              </a:ln>
              <a:solidFill>
                <a:schemeClr val="tx1"/>
              </a:solidFill>
              <a:effectLst/>
              <a:latin typeface="Lucida Calligraphy" pitchFamily="66" charset="0"/>
              <a:cs typeface="Arial" pitchFamily="34" charset="0"/>
            </a:endParaRPr>
          </a:p>
        </p:txBody>
      </p:sp>
      <p:grpSp>
        <p:nvGrpSpPr>
          <p:cNvPr id="3" name="2 Grupo"/>
          <p:cNvGrpSpPr/>
          <p:nvPr/>
        </p:nvGrpSpPr>
        <p:grpSpPr>
          <a:xfrm>
            <a:off x="2051720" y="5368748"/>
            <a:ext cx="6027420" cy="735941"/>
            <a:chOff x="2329658" y="5368748"/>
            <a:chExt cx="5749482" cy="735941"/>
          </a:xfrm>
        </p:grpSpPr>
        <p:sp>
          <p:nvSpPr>
            <p:cNvPr id="18" name="17 Rectángulo"/>
            <p:cNvSpPr/>
            <p:nvPr/>
          </p:nvSpPr>
          <p:spPr>
            <a:xfrm>
              <a:off x="2392616" y="5368748"/>
              <a:ext cx="2442335" cy="400110"/>
            </a:xfrm>
            <a:prstGeom prst="rect">
              <a:avLst/>
            </a:prstGeom>
          </p:spPr>
          <p:txBody>
            <a:bodyPr wrap="square">
              <a:spAutoFit/>
            </a:bodyPr>
            <a:lstStyle/>
            <a:p>
              <a:pPr algn="ctr"/>
              <a:r>
                <a:rPr lang="es-ES" sz="2000" dirty="0">
                  <a:latin typeface="Brush Script MT" pitchFamily="66" charset="0"/>
                  <a:ea typeface="Ebrima" pitchFamily="2" charset="0"/>
                  <a:cs typeface="Ebrima" pitchFamily="2" charset="0"/>
                </a:rPr>
                <a:t>Mg. Darío Murcia Lozada</a:t>
              </a:r>
              <a:endParaRPr lang="es-CO" sz="2000" dirty="0">
                <a:latin typeface="Brush Script MT" pitchFamily="66" charset="0"/>
                <a:ea typeface="Ebrima" pitchFamily="2" charset="0"/>
                <a:cs typeface="Ebrima" pitchFamily="2" charset="0"/>
              </a:endParaRPr>
            </a:p>
          </p:txBody>
        </p:sp>
        <p:sp>
          <p:nvSpPr>
            <p:cNvPr id="19" name="18 Rectángulo"/>
            <p:cNvSpPr/>
            <p:nvPr/>
          </p:nvSpPr>
          <p:spPr>
            <a:xfrm>
              <a:off x="2498671" y="5656780"/>
              <a:ext cx="2262300" cy="261610"/>
            </a:xfrm>
            <a:prstGeom prst="rect">
              <a:avLst/>
            </a:prstGeom>
          </p:spPr>
          <p:txBody>
            <a:bodyPr wrap="square">
              <a:spAutoFit/>
            </a:bodyPr>
            <a:lstStyle/>
            <a:p>
              <a:pPr algn="ctr"/>
              <a:r>
                <a:rPr lang="es-ES" sz="1100" dirty="0" smtClean="0">
                  <a:latin typeface="Arial Narrow" pitchFamily="34" charset="0"/>
                </a:rPr>
                <a:t>C.C. </a:t>
              </a:r>
              <a:r>
                <a:rPr lang="es-CO" sz="1100" dirty="0">
                  <a:latin typeface="Arial Narrow" pitchFamily="34" charset="0"/>
                </a:rPr>
                <a:t>17.659.231  Florencia - </a:t>
              </a:r>
              <a:r>
                <a:rPr lang="es-CO" sz="1100" dirty="0" smtClean="0">
                  <a:latin typeface="Arial Narrow" pitchFamily="34" charset="0"/>
                </a:rPr>
                <a:t>Caquetá</a:t>
              </a:r>
              <a:endParaRPr lang="es-CO" sz="1100" dirty="0">
                <a:latin typeface="Arial Narrow" pitchFamily="34" charset="0"/>
              </a:endParaRPr>
            </a:p>
          </p:txBody>
        </p:sp>
        <p:sp>
          <p:nvSpPr>
            <p:cNvPr id="20" name="19 Rectángulo"/>
            <p:cNvSpPr/>
            <p:nvPr/>
          </p:nvSpPr>
          <p:spPr>
            <a:xfrm>
              <a:off x="2498670" y="5843079"/>
              <a:ext cx="2262301" cy="261610"/>
            </a:xfrm>
            <a:prstGeom prst="rect">
              <a:avLst/>
            </a:prstGeom>
          </p:spPr>
          <p:txBody>
            <a:bodyPr wrap="square">
              <a:spAutoFit/>
            </a:bodyPr>
            <a:lstStyle/>
            <a:p>
              <a:pPr algn="ctr"/>
              <a:r>
                <a:rPr lang="es-ES" sz="1100" dirty="0" smtClean="0">
                  <a:solidFill>
                    <a:srgbClr val="000066"/>
                  </a:solidFill>
                  <a:latin typeface="Arial Narrow" pitchFamily="34" charset="0"/>
                </a:rPr>
                <a:t>Rector</a:t>
              </a:r>
              <a:endParaRPr lang="es-CO" sz="1100" dirty="0">
                <a:solidFill>
                  <a:srgbClr val="000066"/>
                </a:solidFill>
                <a:latin typeface="Arial Narrow" pitchFamily="34" charset="0"/>
              </a:endParaRPr>
            </a:p>
          </p:txBody>
        </p:sp>
        <p:sp>
          <p:nvSpPr>
            <p:cNvPr id="21" name="884 Conector recto"/>
            <p:cNvSpPr>
              <a:spLocks noChangeShapeType="1"/>
            </p:cNvSpPr>
            <p:nvPr/>
          </p:nvSpPr>
          <p:spPr bwMode="auto">
            <a:xfrm>
              <a:off x="2329658" y="5368748"/>
              <a:ext cx="2600325"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sp>
          <p:nvSpPr>
            <p:cNvPr id="24" name="23 Rectángulo"/>
            <p:cNvSpPr/>
            <p:nvPr/>
          </p:nvSpPr>
          <p:spPr>
            <a:xfrm>
              <a:off x="5198820" y="5368748"/>
              <a:ext cx="2880320" cy="400110"/>
            </a:xfrm>
            <a:prstGeom prst="rect">
              <a:avLst/>
            </a:prstGeom>
          </p:spPr>
          <p:txBody>
            <a:bodyPr wrap="square">
              <a:spAutoFit/>
            </a:bodyPr>
            <a:lstStyle/>
            <a:p>
              <a:pPr algn="ctr"/>
              <a:r>
                <a:rPr lang="es-ES" sz="2000" dirty="0" smtClean="0">
                  <a:latin typeface="Brush Script MT" pitchFamily="66" charset="0"/>
                  <a:ea typeface="Ebrima" pitchFamily="2" charset="0"/>
                  <a:cs typeface="Ebrima" pitchFamily="2" charset="0"/>
                </a:rPr>
                <a:t>Clara Inés Ortiz Castillo</a:t>
              </a:r>
              <a:endParaRPr lang="es-CO" sz="2000" dirty="0">
                <a:latin typeface="Brush Script MT" pitchFamily="66" charset="0"/>
                <a:ea typeface="Ebrima" pitchFamily="2" charset="0"/>
                <a:cs typeface="Ebrima" pitchFamily="2" charset="0"/>
              </a:endParaRPr>
            </a:p>
          </p:txBody>
        </p:sp>
        <p:sp>
          <p:nvSpPr>
            <p:cNvPr id="28" name="27 Rectángulo"/>
            <p:cNvSpPr/>
            <p:nvPr/>
          </p:nvSpPr>
          <p:spPr>
            <a:xfrm>
              <a:off x="5507830" y="5656780"/>
              <a:ext cx="2262300" cy="261610"/>
            </a:xfrm>
            <a:prstGeom prst="rect">
              <a:avLst/>
            </a:prstGeom>
          </p:spPr>
          <p:txBody>
            <a:bodyPr wrap="square">
              <a:spAutoFit/>
            </a:bodyPr>
            <a:lstStyle/>
            <a:p>
              <a:pPr algn="ctr"/>
              <a:r>
                <a:rPr lang="es-ES" sz="1100" dirty="0" smtClean="0">
                  <a:latin typeface="Arial Narrow" pitchFamily="34" charset="0"/>
                </a:rPr>
                <a:t>C.C. 26.560.350 Rivera - Huila</a:t>
              </a:r>
              <a:endParaRPr lang="es-CO" sz="1100" dirty="0">
                <a:latin typeface="Arial Narrow" pitchFamily="34" charset="0"/>
              </a:endParaRPr>
            </a:p>
          </p:txBody>
        </p:sp>
        <p:sp>
          <p:nvSpPr>
            <p:cNvPr id="29" name="28 Rectángulo"/>
            <p:cNvSpPr/>
            <p:nvPr/>
          </p:nvSpPr>
          <p:spPr>
            <a:xfrm>
              <a:off x="5507829" y="5843079"/>
              <a:ext cx="2262301" cy="261610"/>
            </a:xfrm>
            <a:prstGeom prst="rect">
              <a:avLst/>
            </a:prstGeom>
          </p:spPr>
          <p:txBody>
            <a:bodyPr wrap="square">
              <a:spAutoFit/>
            </a:bodyPr>
            <a:lstStyle/>
            <a:p>
              <a:pPr algn="ctr"/>
              <a:r>
                <a:rPr lang="es-ES" sz="1100" dirty="0" smtClean="0">
                  <a:latin typeface="Arial Narrow" pitchFamily="34" charset="0"/>
                </a:rPr>
                <a:t>Secretaria</a:t>
              </a:r>
              <a:endParaRPr lang="es-CO" sz="1100" dirty="0">
                <a:latin typeface="Arial Narrow" pitchFamily="34" charset="0"/>
              </a:endParaRPr>
            </a:p>
          </p:txBody>
        </p:sp>
        <p:sp>
          <p:nvSpPr>
            <p:cNvPr id="30" name="884 Conector recto"/>
            <p:cNvSpPr>
              <a:spLocks noChangeShapeType="1"/>
            </p:cNvSpPr>
            <p:nvPr/>
          </p:nvSpPr>
          <p:spPr bwMode="auto">
            <a:xfrm>
              <a:off x="5338817" y="5368748"/>
              <a:ext cx="2740323"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grpSp>
    </p:spTree>
    <p:extLst>
      <p:ext uri="{BB962C8B-B14F-4D97-AF65-F5344CB8AC3E}">
        <p14:creationId xmlns:p14="http://schemas.microsoft.com/office/powerpoint/2010/main" val="9175864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31 Imagen"/>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3999" cy="6858000"/>
          </a:xfrm>
          <a:prstGeom prst="rect">
            <a:avLst/>
          </a:prstGeom>
        </p:spPr>
      </p:pic>
      <p:pic>
        <p:nvPicPr>
          <p:cNvPr id="5" name="4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7152" y="1084467"/>
            <a:ext cx="1328749" cy="1351917"/>
          </a:xfrm>
          <a:prstGeom prst="rect">
            <a:avLst/>
          </a:prstGeom>
        </p:spPr>
      </p:pic>
      <p:pic>
        <p:nvPicPr>
          <p:cNvPr id="6" name="5 Imagen" descr="escudo_colombia.png"/>
          <p:cNvPicPr>
            <a:picLocks noChangeAspect="1"/>
          </p:cNvPicPr>
          <p:nvPr/>
        </p:nvPicPr>
        <p:blipFill>
          <a:blip r:embed="rId4"/>
          <a:stretch>
            <a:fillRect/>
          </a:stretch>
        </p:blipFill>
        <p:spPr>
          <a:xfrm>
            <a:off x="7432944" y="1088041"/>
            <a:ext cx="1224137" cy="1440122"/>
          </a:xfrm>
          <a:prstGeom prst="rect">
            <a:avLst/>
          </a:prstGeom>
        </p:spPr>
      </p:pic>
      <p:sp>
        <p:nvSpPr>
          <p:cNvPr id="16" name="977 Cuadro de texto"/>
          <p:cNvSpPr txBox="1">
            <a:spLocks noChangeArrowheads="1"/>
          </p:cNvSpPr>
          <p:nvPr/>
        </p:nvSpPr>
        <p:spPr bwMode="auto">
          <a:xfrm>
            <a:off x="251520" y="2551989"/>
            <a:ext cx="8657635" cy="642216"/>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s-CO" sz="4000" b="1" i="0" u="none" strike="noStrike" cap="none" normalizeH="0" baseline="0" dirty="0" smtClean="0">
                <a:ln>
                  <a:noFill/>
                </a:ln>
                <a:effectLst/>
                <a:latin typeface="Monotype Corsiva" pitchFamily="66" charset="0"/>
                <a:cs typeface="Arial" pitchFamily="34" charset="0"/>
              </a:rPr>
              <a:t>Reconocimiento Especial a:</a:t>
            </a:r>
            <a:endParaRPr kumimoji="0" lang="es-CO" sz="1400" b="0" i="0" u="none" strike="noStrike" cap="none" normalizeH="0" baseline="0" dirty="0" smtClean="0">
              <a:ln>
                <a:noFill/>
              </a:ln>
              <a:effectLst/>
              <a:latin typeface="Monotype Corsiva" pitchFamily="66" charset="0"/>
              <a:cs typeface="Arial" pitchFamily="34" charset="0"/>
            </a:endParaRPr>
          </a:p>
        </p:txBody>
      </p:sp>
      <p:sp>
        <p:nvSpPr>
          <p:cNvPr id="17" name="936 Cuadro de texto"/>
          <p:cNvSpPr txBox="1">
            <a:spLocks noChangeArrowheads="1"/>
          </p:cNvSpPr>
          <p:nvPr/>
        </p:nvSpPr>
        <p:spPr bwMode="auto">
          <a:xfrm>
            <a:off x="179511" y="3194205"/>
            <a:ext cx="8801651" cy="439326"/>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es-ES" sz="2800" b="1" i="1" dirty="0">
                <a:latin typeface="Georgia" pitchFamily="18" charset="0"/>
              </a:rPr>
              <a:t>YULY VIVIANA VARGAS MEDINA</a:t>
            </a:r>
            <a:endParaRPr kumimoji="0" lang="es-CO" sz="2400" b="1" i="1" u="none" strike="noStrike" cap="none" normalizeH="0" dirty="0" smtClean="0">
              <a:ln>
                <a:noFill/>
              </a:ln>
              <a:effectLst/>
              <a:latin typeface="Georgia" pitchFamily="18" charset="0"/>
              <a:cs typeface="Arial" pitchFamily="34" charset="0"/>
            </a:endParaRPr>
          </a:p>
        </p:txBody>
      </p:sp>
      <p:sp>
        <p:nvSpPr>
          <p:cNvPr id="31" name="Text Box 3"/>
          <p:cNvSpPr txBox="1">
            <a:spLocks noChangeArrowheads="1"/>
          </p:cNvSpPr>
          <p:nvPr/>
        </p:nvSpPr>
        <p:spPr bwMode="auto">
          <a:xfrm>
            <a:off x="385203" y="4491536"/>
            <a:ext cx="8460001" cy="36671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lang="es-CO" sz="1100" i="1" dirty="0" smtClean="0">
                <a:latin typeface="Arial Narrow" pitchFamily="34" charset="0"/>
                <a:cs typeface="Arial" pitchFamily="34" charset="0"/>
              </a:rPr>
              <a:t>27 de noviembre de 2025</a:t>
            </a:r>
            <a:r>
              <a:rPr kumimoji="0" lang="es-CO" sz="2000" b="0" i="1" u="none" strike="noStrike" cap="none" normalizeH="0" baseline="0" dirty="0" smtClean="0">
                <a:ln>
                  <a:noFill/>
                </a:ln>
                <a:effectLst/>
                <a:latin typeface="Arial Narrow" pitchFamily="34" charset="0"/>
                <a:cs typeface="Arial" pitchFamily="34" charset="0"/>
              </a:rPr>
              <a:t> </a:t>
            </a:r>
            <a:endParaRPr kumimoji="0" lang="es-CO" sz="1800" b="0" i="1" u="none" strike="noStrike" cap="none" normalizeH="0" baseline="0" dirty="0" smtClean="0">
              <a:ln>
                <a:noFill/>
              </a:ln>
              <a:effectLst/>
              <a:latin typeface="Arial" pitchFamily="34" charset="0"/>
              <a:cs typeface="Arial" pitchFamily="34" charset="0"/>
            </a:endParaRPr>
          </a:p>
        </p:txBody>
      </p:sp>
      <p:sp>
        <p:nvSpPr>
          <p:cNvPr id="23" name="932 Cuadro de texto"/>
          <p:cNvSpPr txBox="1">
            <a:spLocks noChangeArrowheads="1"/>
          </p:cNvSpPr>
          <p:nvPr/>
        </p:nvSpPr>
        <p:spPr bwMode="auto">
          <a:xfrm>
            <a:off x="341999" y="4004989"/>
            <a:ext cx="8460001" cy="633622"/>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600"/>
              </a:spcAft>
            </a:pPr>
            <a:r>
              <a:rPr lang="es-CO" sz="1400" dirty="0">
                <a:latin typeface="Monotype Corsiva" pitchFamily="66" charset="0"/>
              </a:rPr>
              <a:t>Por su compromiso en su sede Varsovia, clave para mejorar los procesos </a:t>
            </a:r>
            <a:r>
              <a:rPr lang="es-CO" sz="1400" dirty="0" err="1">
                <a:latin typeface="Monotype Corsiva" pitchFamily="66" charset="0"/>
              </a:rPr>
              <a:t>lectoescritores</a:t>
            </a:r>
            <a:r>
              <a:rPr lang="es-CO" sz="1400" dirty="0">
                <a:latin typeface="Monotype Corsiva" pitchFamily="66" charset="0"/>
              </a:rPr>
              <a:t> de los estudiantes. A través de iniciativas colaborativas, se potencia el desarrollo de habilidades de lectura y escritura, creando un ambiente de apoyo que beneficia a todos.</a:t>
            </a:r>
            <a:endParaRPr kumimoji="0" lang="es-CO" sz="2000" b="0" i="0" u="none" strike="noStrike" cap="none" normalizeH="0" baseline="0" dirty="0" smtClean="0">
              <a:ln>
                <a:noFill/>
              </a:ln>
              <a:effectLst/>
              <a:latin typeface="Monotype Corsiva" pitchFamily="66" charset="0"/>
              <a:cs typeface="Arial" pitchFamily="34" charset="0"/>
            </a:endParaRPr>
          </a:p>
        </p:txBody>
      </p:sp>
      <p:sp>
        <p:nvSpPr>
          <p:cNvPr id="13" name="930 Cuadro de texto"/>
          <p:cNvSpPr txBox="1">
            <a:spLocks noChangeArrowheads="1"/>
          </p:cNvSpPr>
          <p:nvPr/>
        </p:nvSpPr>
        <p:spPr bwMode="auto">
          <a:xfrm>
            <a:off x="1729490" y="671382"/>
            <a:ext cx="6000792" cy="43427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s-CO" sz="2200" b="1" i="0" u="none" strike="noStrike" cap="none" normalizeH="0" baseline="0" dirty="0" smtClean="0">
                <a:ln>
                  <a:noFill/>
                </a:ln>
                <a:effectLst/>
                <a:latin typeface="Lucida Calligraphy" pitchFamily="66" charset="0"/>
                <a:cs typeface="Arial" pitchFamily="34" charset="0"/>
              </a:rPr>
              <a:t>El Consejo Directivo</a:t>
            </a:r>
            <a:endParaRPr kumimoji="0" lang="es-CO" sz="1800" b="0" i="0" u="none" strike="noStrike" cap="none" normalizeH="0" baseline="0" dirty="0" smtClean="0">
              <a:ln>
                <a:noFill/>
              </a:ln>
              <a:effectLst/>
              <a:latin typeface="Arial" pitchFamily="34" charset="0"/>
              <a:cs typeface="Arial" pitchFamily="34" charset="0"/>
            </a:endParaRPr>
          </a:p>
        </p:txBody>
      </p:sp>
      <p:sp>
        <p:nvSpPr>
          <p:cNvPr id="14" name="931 Cuadro de texto"/>
          <p:cNvSpPr txBox="1">
            <a:spLocks noChangeArrowheads="1"/>
          </p:cNvSpPr>
          <p:nvPr/>
        </p:nvSpPr>
        <p:spPr bwMode="auto">
          <a:xfrm>
            <a:off x="1663768" y="2154675"/>
            <a:ext cx="6000792" cy="35897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algn="ctr"/>
            <a:r>
              <a:rPr lang="es-ES" sz="2000" dirty="0" smtClean="0">
                <a:latin typeface="Lucida Calligraphy" pitchFamily="66" charset="0"/>
              </a:rPr>
              <a:t>Otorga</a:t>
            </a:r>
            <a:endParaRPr lang="es-CO" sz="2000" dirty="0" smtClean="0">
              <a:latin typeface="Lucida Calligraphy" pitchFamily="66"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CO" sz="2000" b="0" i="0" u="none" strike="noStrike" cap="none" normalizeH="0" baseline="0" dirty="0" smtClean="0">
              <a:ln>
                <a:noFill/>
              </a:ln>
              <a:solidFill>
                <a:schemeClr val="tx1"/>
              </a:solidFill>
              <a:effectLst/>
              <a:latin typeface="Lucida Calligraphy" pitchFamily="66" charset="0"/>
              <a:cs typeface="Arial" pitchFamily="34" charset="0"/>
            </a:endParaRPr>
          </a:p>
        </p:txBody>
      </p:sp>
      <p:sp>
        <p:nvSpPr>
          <p:cNvPr id="15" name="932 Cuadro de texto"/>
          <p:cNvSpPr txBox="1">
            <a:spLocks noChangeArrowheads="1"/>
          </p:cNvSpPr>
          <p:nvPr/>
        </p:nvSpPr>
        <p:spPr bwMode="auto">
          <a:xfrm>
            <a:off x="3148563" y="1763116"/>
            <a:ext cx="2989749" cy="347522"/>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s-CO" sz="1200" b="0" i="0" u="none" strike="noStrike" cap="none" normalizeH="0" baseline="0" dirty="0" smtClean="0">
                <a:ln>
                  <a:noFill/>
                </a:ln>
                <a:effectLst/>
                <a:latin typeface="Lucida Calligraphy" pitchFamily="66" charset="0"/>
                <a:cs typeface="Arial" pitchFamily="34" charset="0"/>
              </a:rPr>
              <a:t>San Vicente del Caguán - Caquetá</a:t>
            </a:r>
            <a:endParaRPr kumimoji="0" lang="es-CO" sz="1800" b="0" i="0" u="none" strike="noStrike" cap="none" normalizeH="0" baseline="0" dirty="0" smtClean="0">
              <a:ln>
                <a:noFill/>
              </a:ln>
              <a:effectLst/>
              <a:latin typeface="Arial" pitchFamily="34" charset="0"/>
              <a:cs typeface="Arial" pitchFamily="34" charset="0"/>
            </a:endParaRPr>
          </a:p>
        </p:txBody>
      </p:sp>
      <p:sp>
        <p:nvSpPr>
          <p:cNvPr id="25" name="930 Cuadro de texto"/>
          <p:cNvSpPr txBox="1">
            <a:spLocks noChangeArrowheads="1"/>
          </p:cNvSpPr>
          <p:nvPr/>
        </p:nvSpPr>
        <p:spPr bwMode="auto">
          <a:xfrm>
            <a:off x="1643042" y="1020268"/>
            <a:ext cx="6000792" cy="43427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lang="es-CO" sz="2200" b="1" dirty="0">
                <a:latin typeface="Lucida Calligraphy" pitchFamily="66" charset="0"/>
                <a:cs typeface="Arial" pitchFamily="34" charset="0"/>
              </a:rPr>
              <a:t>d</a:t>
            </a:r>
            <a:r>
              <a:rPr kumimoji="0" lang="es-CO" sz="2200" b="1" i="0" u="none" strike="noStrike" cap="none" normalizeH="0" dirty="0" smtClean="0">
                <a:ln>
                  <a:noFill/>
                </a:ln>
                <a:effectLst/>
                <a:latin typeface="Lucida Calligraphy" pitchFamily="66" charset="0"/>
                <a:cs typeface="Arial" pitchFamily="34" charset="0"/>
              </a:rPr>
              <a:t>e la Institución Educativa</a:t>
            </a:r>
            <a:endParaRPr kumimoji="0" lang="es-CO" sz="2200" b="0" i="0" u="none" strike="noStrike" cap="none" normalizeH="0" dirty="0" smtClean="0">
              <a:ln>
                <a:noFill/>
              </a:ln>
              <a:effectLst/>
              <a:latin typeface="Arial" pitchFamily="34" charset="0"/>
              <a:cs typeface="Arial" pitchFamily="34" charset="0"/>
            </a:endParaRPr>
          </a:p>
        </p:txBody>
      </p:sp>
      <p:sp>
        <p:nvSpPr>
          <p:cNvPr id="26" name="931 Cuadro de texto"/>
          <p:cNvSpPr txBox="1">
            <a:spLocks noChangeArrowheads="1"/>
          </p:cNvSpPr>
          <p:nvPr/>
        </p:nvSpPr>
        <p:spPr bwMode="auto">
          <a:xfrm>
            <a:off x="1711948" y="1326468"/>
            <a:ext cx="6000792" cy="433957"/>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algn="ctr"/>
            <a:r>
              <a:rPr lang="es-CO" sz="2200" b="1" dirty="0" smtClean="0">
                <a:latin typeface="Lucida Calligraphy" pitchFamily="66" charset="0"/>
              </a:rPr>
              <a:t>San Juan del Losada</a:t>
            </a:r>
            <a:endParaRPr lang="es-CO" sz="2200" dirty="0" smtClean="0">
              <a:latin typeface="Lucida Calligraphy" pitchFamily="66"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CO" sz="2000" b="0" i="0" u="none" strike="noStrike" cap="none" normalizeH="0" baseline="0" dirty="0" smtClean="0">
              <a:ln>
                <a:noFill/>
              </a:ln>
              <a:solidFill>
                <a:schemeClr val="tx1"/>
              </a:solidFill>
              <a:effectLst/>
              <a:latin typeface="Lucida Calligraphy" pitchFamily="66" charset="0"/>
              <a:cs typeface="Arial" pitchFamily="34" charset="0"/>
            </a:endParaRPr>
          </a:p>
        </p:txBody>
      </p:sp>
      <p:sp>
        <p:nvSpPr>
          <p:cNvPr id="27" name="931 Cuadro de texto"/>
          <p:cNvSpPr txBox="1">
            <a:spLocks noChangeArrowheads="1"/>
          </p:cNvSpPr>
          <p:nvPr/>
        </p:nvSpPr>
        <p:spPr bwMode="auto">
          <a:xfrm>
            <a:off x="179511" y="3646016"/>
            <a:ext cx="8801651" cy="358973"/>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algn="ctr"/>
            <a:r>
              <a:rPr lang="es-ES" sz="1200" dirty="0" smtClean="0">
                <a:latin typeface="Lucida Calligraphy" pitchFamily="66" charset="0"/>
              </a:rPr>
              <a:t>C.C. 1.117.504.199</a:t>
            </a:r>
            <a:endParaRPr kumimoji="0" lang="es-CO" sz="2000" b="0" i="0" u="none" strike="noStrike" cap="none" normalizeH="0" baseline="0" dirty="0" smtClean="0">
              <a:ln>
                <a:noFill/>
              </a:ln>
              <a:solidFill>
                <a:schemeClr val="tx1"/>
              </a:solidFill>
              <a:effectLst/>
              <a:latin typeface="Lucida Calligraphy" pitchFamily="66" charset="0"/>
              <a:cs typeface="Arial" pitchFamily="34" charset="0"/>
            </a:endParaRPr>
          </a:p>
        </p:txBody>
      </p:sp>
      <p:grpSp>
        <p:nvGrpSpPr>
          <p:cNvPr id="3" name="2 Grupo"/>
          <p:cNvGrpSpPr/>
          <p:nvPr/>
        </p:nvGrpSpPr>
        <p:grpSpPr>
          <a:xfrm>
            <a:off x="2051720" y="5368748"/>
            <a:ext cx="6027420" cy="735941"/>
            <a:chOff x="2329658" y="5368748"/>
            <a:chExt cx="5749482" cy="735941"/>
          </a:xfrm>
        </p:grpSpPr>
        <p:sp>
          <p:nvSpPr>
            <p:cNvPr id="18" name="17 Rectángulo"/>
            <p:cNvSpPr/>
            <p:nvPr/>
          </p:nvSpPr>
          <p:spPr>
            <a:xfrm>
              <a:off x="2392616" y="5368748"/>
              <a:ext cx="2442335" cy="400110"/>
            </a:xfrm>
            <a:prstGeom prst="rect">
              <a:avLst/>
            </a:prstGeom>
          </p:spPr>
          <p:txBody>
            <a:bodyPr wrap="square">
              <a:spAutoFit/>
            </a:bodyPr>
            <a:lstStyle/>
            <a:p>
              <a:pPr algn="ctr"/>
              <a:r>
                <a:rPr lang="es-ES" sz="2000" dirty="0">
                  <a:latin typeface="Brush Script MT" pitchFamily="66" charset="0"/>
                  <a:ea typeface="Ebrima" pitchFamily="2" charset="0"/>
                  <a:cs typeface="Ebrima" pitchFamily="2" charset="0"/>
                </a:rPr>
                <a:t>Mg. Darío Murcia Lozada</a:t>
              </a:r>
              <a:endParaRPr lang="es-CO" sz="2000" dirty="0">
                <a:latin typeface="Brush Script MT" pitchFamily="66" charset="0"/>
                <a:ea typeface="Ebrima" pitchFamily="2" charset="0"/>
                <a:cs typeface="Ebrima" pitchFamily="2" charset="0"/>
              </a:endParaRPr>
            </a:p>
          </p:txBody>
        </p:sp>
        <p:sp>
          <p:nvSpPr>
            <p:cNvPr id="19" name="18 Rectángulo"/>
            <p:cNvSpPr/>
            <p:nvPr/>
          </p:nvSpPr>
          <p:spPr>
            <a:xfrm>
              <a:off x="2498671" y="5656780"/>
              <a:ext cx="2262300" cy="261610"/>
            </a:xfrm>
            <a:prstGeom prst="rect">
              <a:avLst/>
            </a:prstGeom>
          </p:spPr>
          <p:txBody>
            <a:bodyPr wrap="square">
              <a:spAutoFit/>
            </a:bodyPr>
            <a:lstStyle/>
            <a:p>
              <a:pPr algn="ctr"/>
              <a:r>
                <a:rPr lang="es-ES" sz="1100" dirty="0" smtClean="0">
                  <a:latin typeface="Arial Narrow" pitchFamily="34" charset="0"/>
                </a:rPr>
                <a:t>C.C. </a:t>
              </a:r>
              <a:r>
                <a:rPr lang="es-CO" sz="1100" dirty="0">
                  <a:latin typeface="Arial Narrow" pitchFamily="34" charset="0"/>
                </a:rPr>
                <a:t>17.659.231  Florencia - </a:t>
              </a:r>
              <a:r>
                <a:rPr lang="es-CO" sz="1100" dirty="0" smtClean="0">
                  <a:latin typeface="Arial Narrow" pitchFamily="34" charset="0"/>
                </a:rPr>
                <a:t>Caquetá</a:t>
              </a:r>
              <a:endParaRPr lang="es-CO" sz="1100" dirty="0">
                <a:latin typeface="Arial Narrow" pitchFamily="34" charset="0"/>
              </a:endParaRPr>
            </a:p>
          </p:txBody>
        </p:sp>
        <p:sp>
          <p:nvSpPr>
            <p:cNvPr id="20" name="19 Rectángulo"/>
            <p:cNvSpPr/>
            <p:nvPr/>
          </p:nvSpPr>
          <p:spPr>
            <a:xfrm>
              <a:off x="2498670" y="5843079"/>
              <a:ext cx="2262301" cy="261610"/>
            </a:xfrm>
            <a:prstGeom prst="rect">
              <a:avLst/>
            </a:prstGeom>
          </p:spPr>
          <p:txBody>
            <a:bodyPr wrap="square">
              <a:spAutoFit/>
            </a:bodyPr>
            <a:lstStyle/>
            <a:p>
              <a:pPr algn="ctr"/>
              <a:r>
                <a:rPr lang="es-ES" sz="1100" dirty="0" smtClean="0">
                  <a:solidFill>
                    <a:srgbClr val="000066"/>
                  </a:solidFill>
                  <a:latin typeface="Arial Narrow" pitchFamily="34" charset="0"/>
                </a:rPr>
                <a:t>Rector</a:t>
              </a:r>
              <a:endParaRPr lang="es-CO" sz="1100" dirty="0">
                <a:solidFill>
                  <a:srgbClr val="000066"/>
                </a:solidFill>
                <a:latin typeface="Arial Narrow" pitchFamily="34" charset="0"/>
              </a:endParaRPr>
            </a:p>
          </p:txBody>
        </p:sp>
        <p:sp>
          <p:nvSpPr>
            <p:cNvPr id="21" name="884 Conector recto"/>
            <p:cNvSpPr>
              <a:spLocks noChangeShapeType="1"/>
            </p:cNvSpPr>
            <p:nvPr/>
          </p:nvSpPr>
          <p:spPr bwMode="auto">
            <a:xfrm>
              <a:off x="2329658" y="5368748"/>
              <a:ext cx="2600325"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sp>
          <p:nvSpPr>
            <p:cNvPr id="24" name="23 Rectángulo"/>
            <p:cNvSpPr/>
            <p:nvPr/>
          </p:nvSpPr>
          <p:spPr>
            <a:xfrm>
              <a:off x="5198820" y="5368748"/>
              <a:ext cx="2880320" cy="400110"/>
            </a:xfrm>
            <a:prstGeom prst="rect">
              <a:avLst/>
            </a:prstGeom>
          </p:spPr>
          <p:txBody>
            <a:bodyPr wrap="square">
              <a:spAutoFit/>
            </a:bodyPr>
            <a:lstStyle/>
            <a:p>
              <a:pPr algn="ctr"/>
              <a:r>
                <a:rPr lang="es-ES" sz="2000" dirty="0" smtClean="0">
                  <a:latin typeface="Brush Script MT" pitchFamily="66" charset="0"/>
                  <a:ea typeface="Ebrima" pitchFamily="2" charset="0"/>
                  <a:cs typeface="Ebrima" pitchFamily="2" charset="0"/>
                </a:rPr>
                <a:t>Clara Inés Ortiz Castillo</a:t>
              </a:r>
              <a:endParaRPr lang="es-CO" sz="2000" dirty="0">
                <a:latin typeface="Brush Script MT" pitchFamily="66" charset="0"/>
                <a:ea typeface="Ebrima" pitchFamily="2" charset="0"/>
                <a:cs typeface="Ebrima" pitchFamily="2" charset="0"/>
              </a:endParaRPr>
            </a:p>
          </p:txBody>
        </p:sp>
        <p:sp>
          <p:nvSpPr>
            <p:cNvPr id="28" name="27 Rectángulo"/>
            <p:cNvSpPr/>
            <p:nvPr/>
          </p:nvSpPr>
          <p:spPr>
            <a:xfrm>
              <a:off x="5507830" y="5656780"/>
              <a:ext cx="2262300" cy="261610"/>
            </a:xfrm>
            <a:prstGeom prst="rect">
              <a:avLst/>
            </a:prstGeom>
          </p:spPr>
          <p:txBody>
            <a:bodyPr wrap="square">
              <a:spAutoFit/>
            </a:bodyPr>
            <a:lstStyle/>
            <a:p>
              <a:pPr algn="ctr"/>
              <a:r>
                <a:rPr lang="es-ES" sz="1100" dirty="0" smtClean="0">
                  <a:latin typeface="Arial Narrow" pitchFamily="34" charset="0"/>
                </a:rPr>
                <a:t>C.C. 26.560.350 Rivera - Huila</a:t>
              </a:r>
              <a:endParaRPr lang="es-CO" sz="1100" dirty="0">
                <a:latin typeface="Arial Narrow" pitchFamily="34" charset="0"/>
              </a:endParaRPr>
            </a:p>
          </p:txBody>
        </p:sp>
        <p:sp>
          <p:nvSpPr>
            <p:cNvPr id="29" name="28 Rectángulo"/>
            <p:cNvSpPr/>
            <p:nvPr/>
          </p:nvSpPr>
          <p:spPr>
            <a:xfrm>
              <a:off x="5507829" y="5843079"/>
              <a:ext cx="2262301" cy="261610"/>
            </a:xfrm>
            <a:prstGeom prst="rect">
              <a:avLst/>
            </a:prstGeom>
          </p:spPr>
          <p:txBody>
            <a:bodyPr wrap="square">
              <a:spAutoFit/>
            </a:bodyPr>
            <a:lstStyle/>
            <a:p>
              <a:pPr algn="ctr"/>
              <a:r>
                <a:rPr lang="es-ES" sz="1100" dirty="0" smtClean="0">
                  <a:latin typeface="Arial Narrow" pitchFamily="34" charset="0"/>
                </a:rPr>
                <a:t>Secretaria</a:t>
              </a:r>
              <a:endParaRPr lang="es-CO" sz="1100" dirty="0">
                <a:latin typeface="Arial Narrow" pitchFamily="34" charset="0"/>
              </a:endParaRPr>
            </a:p>
          </p:txBody>
        </p:sp>
        <p:sp>
          <p:nvSpPr>
            <p:cNvPr id="30" name="884 Conector recto"/>
            <p:cNvSpPr>
              <a:spLocks noChangeShapeType="1"/>
            </p:cNvSpPr>
            <p:nvPr/>
          </p:nvSpPr>
          <p:spPr bwMode="auto">
            <a:xfrm>
              <a:off x="5338817" y="5368748"/>
              <a:ext cx="2740323"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grpSp>
    </p:spTree>
    <p:extLst>
      <p:ext uri="{BB962C8B-B14F-4D97-AF65-F5344CB8AC3E}">
        <p14:creationId xmlns:p14="http://schemas.microsoft.com/office/powerpoint/2010/main" val="3327477612"/>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2330</TotalTime>
  <Words>1608</Words>
  <Application>Microsoft Office PowerPoint</Application>
  <PresentationFormat>Presentación en pantalla (4:3)</PresentationFormat>
  <Paragraphs>256</Paragraphs>
  <Slides>16</Slides>
  <Notes>0</Notes>
  <HiddenSlides>0</HiddenSlides>
  <MMClips>0</MMClips>
  <ScaleCrop>false</ScaleCrop>
  <HeadingPairs>
    <vt:vector size="4" baseType="variant">
      <vt:variant>
        <vt:lpstr>Tema</vt:lpstr>
      </vt:variant>
      <vt:variant>
        <vt:i4>1</vt:i4>
      </vt:variant>
      <vt:variant>
        <vt:lpstr>Títulos de diapositiva</vt:lpstr>
      </vt:variant>
      <vt:variant>
        <vt:i4>16</vt:i4>
      </vt:variant>
    </vt:vector>
  </HeadingPairs>
  <TitlesOfParts>
    <vt:vector size="17"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mariojovensarria@gmail.com</dc:creator>
  <cp:lastModifiedBy>Usuario</cp:lastModifiedBy>
  <cp:revision>104</cp:revision>
  <cp:lastPrinted>2025-11-23T15:56:47Z</cp:lastPrinted>
  <dcterms:created xsi:type="dcterms:W3CDTF">2018-12-10T00:19:08Z</dcterms:created>
  <dcterms:modified xsi:type="dcterms:W3CDTF">2025-12-09T22:17:14Z</dcterms:modified>
</cp:coreProperties>
</file>