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6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9" r:id="rId23"/>
    <p:sldId id="280" r:id="rId24"/>
    <p:sldId id="278" r:id="rId25"/>
  </p:sldIdLst>
  <p:sldSz cx="9144000" cy="6858000" type="screen4x3"/>
  <p:notesSz cx="6797675" cy="9926638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1386" y="-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86A7185-C7FE-4E22-ACFA-F77F7B6FBE72}" type="datetimeFigureOut">
              <a:rPr lang="es-ES" smtClean="0"/>
              <a:pPr/>
              <a:t>22/11/2025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975E26F-ECBF-40A3-96D7-0C2909CC1449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752068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728023-56FB-4CBB-BB0C-CFF9569746B5}" type="datetimeFigureOut">
              <a:rPr lang="es-CO" smtClean="0"/>
              <a:pPr/>
              <a:t>22/11/2025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AB5802-28D3-4114-8547-13E2B009A25C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728023-56FB-4CBB-BB0C-CFF9569746B5}" type="datetimeFigureOut">
              <a:rPr lang="es-CO" smtClean="0"/>
              <a:pPr/>
              <a:t>22/11/2025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AB5802-28D3-4114-8547-13E2B009A25C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728023-56FB-4CBB-BB0C-CFF9569746B5}" type="datetimeFigureOut">
              <a:rPr lang="es-CO" smtClean="0"/>
              <a:pPr/>
              <a:t>22/11/2025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AB5802-28D3-4114-8547-13E2B009A25C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728023-56FB-4CBB-BB0C-CFF9569746B5}" type="datetimeFigureOut">
              <a:rPr lang="es-CO" smtClean="0"/>
              <a:pPr/>
              <a:t>22/11/2025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AB5802-28D3-4114-8547-13E2B009A25C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728023-56FB-4CBB-BB0C-CFF9569746B5}" type="datetimeFigureOut">
              <a:rPr lang="es-CO" smtClean="0"/>
              <a:pPr/>
              <a:t>22/11/2025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AB5802-28D3-4114-8547-13E2B009A25C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728023-56FB-4CBB-BB0C-CFF9569746B5}" type="datetimeFigureOut">
              <a:rPr lang="es-CO" smtClean="0"/>
              <a:pPr/>
              <a:t>22/11/2025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AB5802-28D3-4114-8547-13E2B009A25C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728023-56FB-4CBB-BB0C-CFF9569746B5}" type="datetimeFigureOut">
              <a:rPr lang="es-CO" smtClean="0"/>
              <a:pPr/>
              <a:t>22/11/2025</a:t>
            </a:fld>
            <a:endParaRPr lang="es-CO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AB5802-28D3-4114-8547-13E2B009A25C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728023-56FB-4CBB-BB0C-CFF9569746B5}" type="datetimeFigureOut">
              <a:rPr lang="es-CO" smtClean="0"/>
              <a:pPr/>
              <a:t>22/11/2025</a:t>
            </a:fld>
            <a:endParaRPr lang="es-CO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AB5802-28D3-4114-8547-13E2B009A25C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728023-56FB-4CBB-BB0C-CFF9569746B5}" type="datetimeFigureOut">
              <a:rPr lang="es-CO" smtClean="0"/>
              <a:pPr/>
              <a:t>22/11/2025</a:t>
            </a:fld>
            <a:endParaRPr lang="es-CO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AB5802-28D3-4114-8547-13E2B009A25C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728023-56FB-4CBB-BB0C-CFF9569746B5}" type="datetimeFigureOut">
              <a:rPr lang="es-CO" smtClean="0"/>
              <a:pPr/>
              <a:t>22/11/2025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AB5802-28D3-4114-8547-13E2B009A25C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728023-56FB-4CBB-BB0C-CFF9569746B5}" type="datetimeFigureOut">
              <a:rPr lang="es-CO" smtClean="0"/>
              <a:pPr/>
              <a:t>22/11/2025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AB5802-28D3-4114-8547-13E2B009A25C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728023-56FB-4CBB-BB0C-CFF9569746B5}" type="datetimeFigureOut">
              <a:rPr lang="es-CO" smtClean="0"/>
              <a:pPr/>
              <a:t>22/11/2025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AB5802-28D3-4114-8547-13E2B009A25C}" type="slidenum">
              <a:rPr lang="es-CO" smtClean="0"/>
              <a:pPr/>
              <a:t>‹Nº›</a:t>
            </a:fld>
            <a:endParaRPr lang="es-CO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magen" descr="4.jpg"/>
          <p:cNvPicPr preferRelativeResize="0">
            <a:picLocks/>
          </p:cNvPicPr>
          <p:nvPr/>
        </p:nvPicPr>
        <p:blipFill>
          <a:blip r:embed="rId2"/>
          <a:stretch>
            <a:fillRect/>
          </a:stretch>
        </p:blipFill>
        <p:spPr>
          <a:xfrm>
            <a:off x="224809" y="222356"/>
            <a:ext cx="8640000" cy="6480000"/>
          </a:xfrm>
          <a:prstGeom prst="rect">
            <a:avLst/>
          </a:prstGeom>
          <a:ln>
            <a:solidFill>
              <a:schemeClr val="accent1"/>
            </a:solidFill>
          </a:ln>
        </p:spPr>
      </p:pic>
      <p:pic>
        <p:nvPicPr>
          <p:cNvPr id="19" name="18 Imagen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8901" y="1314969"/>
            <a:ext cx="1093525" cy="1113108"/>
          </a:xfrm>
          <a:prstGeom prst="rect">
            <a:avLst/>
          </a:prstGeom>
        </p:spPr>
      </p:pic>
      <p:sp>
        <p:nvSpPr>
          <p:cNvPr id="20" name="19 CuadroTexto"/>
          <p:cNvSpPr txBox="1"/>
          <p:nvPr/>
        </p:nvSpPr>
        <p:spPr>
          <a:xfrm>
            <a:off x="224809" y="1733431"/>
            <a:ext cx="8640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5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Diploma</a:t>
            </a:r>
            <a:endParaRPr lang="es-CO" sz="6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notype Corsiva" pitchFamily="66" charset="0"/>
            </a:endParaRPr>
          </a:p>
        </p:txBody>
      </p:sp>
      <p:sp>
        <p:nvSpPr>
          <p:cNvPr id="21" name="20 CuadroTexto"/>
          <p:cNvSpPr txBox="1"/>
          <p:nvPr/>
        </p:nvSpPr>
        <p:spPr>
          <a:xfrm>
            <a:off x="489583" y="2535113"/>
            <a:ext cx="814393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000" b="1" dirty="0" smtClean="0">
                <a:latin typeface="Script MT Bold" pitchFamily="66" charset="0"/>
              </a:rPr>
              <a:t>Que se le otorga a:</a:t>
            </a:r>
            <a:endParaRPr lang="es-CO" sz="2000" b="1" dirty="0">
              <a:latin typeface="Script MT Bold" pitchFamily="66" charset="0"/>
            </a:endParaRPr>
          </a:p>
        </p:txBody>
      </p:sp>
      <p:sp>
        <p:nvSpPr>
          <p:cNvPr id="23" name="22 CuadroTexto"/>
          <p:cNvSpPr txBox="1"/>
          <p:nvPr/>
        </p:nvSpPr>
        <p:spPr>
          <a:xfrm>
            <a:off x="224809" y="402343"/>
            <a:ext cx="86400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4400" b="1" dirty="0">
                <a:latin typeface="Monotype Corsiva" pitchFamily="66" charset="0"/>
              </a:rPr>
              <a:t>Institución Educativa </a:t>
            </a:r>
            <a:r>
              <a:rPr lang="es-CO" sz="4400" b="1" dirty="0" smtClean="0">
                <a:latin typeface="Monotype Corsiva" pitchFamily="66" charset="0"/>
              </a:rPr>
              <a:t>Rural</a:t>
            </a:r>
            <a:endParaRPr lang="es-CO" sz="4400" dirty="0" smtClean="0">
              <a:latin typeface="Monotype Corsiva" pitchFamily="66" charset="0"/>
            </a:endParaRPr>
          </a:p>
        </p:txBody>
      </p:sp>
      <p:sp>
        <p:nvSpPr>
          <p:cNvPr id="24" name="23 CuadroTexto"/>
          <p:cNvSpPr txBox="1"/>
          <p:nvPr/>
        </p:nvSpPr>
        <p:spPr>
          <a:xfrm>
            <a:off x="981435" y="3598074"/>
            <a:ext cx="716022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b="1" dirty="0" smtClean="0">
                <a:latin typeface="Script MT Bold" pitchFamily="66" charset="0"/>
              </a:rPr>
              <a:t>Por ser promovido al grado Primero de Educación Básica Primaria, cumpliendo con los requisitos exigidos durante el año  escolar 2025</a:t>
            </a:r>
            <a:endParaRPr lang="es-CO" b="1" dirty="0">
              <a:latin typeface="Script MT Bold" pitchFamily="66" charset="0"/>
            </a:endParaRPr>
          </a:p>
        </p:txBody>
      </p:sp>
      <p:sp>
        <p:nvSpPr>
          <p:cNvPr id="25" name="24 CuadroTexto"/>
          <p:cNvSpPr txBox="1"/>
          <p:nvPr/>
        </p:nvSpPr>
        <p:spPr>
          <a:xfrm>
            <a:off x="437124" y="2850285"/>
            <a:ext cx="821537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6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MATHIAS TRUJILLO RUIZ</a:t>
            </a:r>
            <a:endParaRPr lang="es-CO" sz="36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6" name="25 CuadroTexto"/>
          <p:cNvSpPr txBox="1"/>
          <p:nvPr/>
        </p:nvSpPr>
        <p:spPr>
          <a:xfrm>
            <a:off x="453864" y="4261938"/>
            <a:ext cx="7706777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050" b="1" dirty="0" smtClean="0">
                <a:latin typeface="Arial" pitchFamily="34" charset="0"/>
                <a:cs typeface="Arial" pitchFamily="34" charset="0"/>
              </a:rPr>
              <a:t>San Vicente del Caguán - Caquetá, 27 de noviembre de 2025</a:t>
            </a:r>
          </a:p>
        </p:txBody>
      </p:sp>
      <p:grpSp>
        <p:nvGrpSpPr>
          <p:cNvPr id="27" name="26 Grupo"/>
          <p:cNvGrpSpPr/>
          <p:nvPr/>
        </p:nvGrpSpPr>
        <p:grpSpPr>
          <a:xfrm>
            <a:off x="1500350" y="5029532"/>
            <a:ext cx="2338689" cy="425053"/>
            <a:chOff x="2595330" y="4865960"/>
            <a:chExt cx="2555775" cy="425053"/>
          </a:xfrm>
        </p:grpSpPr>
        <p:sp>
          <p:nvSpPr>
            <p:cNvPr id="28" name="27 CuadroTexto"/>
            <p:cNvSpPr txBox="1"/>
            <p:nvPr/>
          </p:nvSpPr>
          <p:spPr>
            <a:xfrm>
              <a:off x="2595330" y="4865960"/>
              <a:ext cx="2555775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100" b="1" dirty="0" smtClean="0">
                  <a:latin typeface="+mj-lt"/>
                </a:rPr>
                <a:t>Mg. DARIO MURCIA LOZADA</a:t>
              </a:r>
              <a:endParaRPr lang="es-CO" sz="1100" b="1" dirty="0" smtClean="0">
                <a:latin typeface="+mj-lt"/>
                <a:cs typeface="Arial" pitchFamily="34" charset="0"/>
              </a:endParaRPr>
            </a:p>
          </p:txBody>
        </p:sp>
        <p:sp>
          <p:nvSpPr>
            <p:cNvPr id="29" name="28 CuadroTexto"/>
            <p:cNvSpPr txBox="1"/>
            <p:nvPr/>
          </p:nvSpPr>
          <p:spPr>
            <a:xfrm>
              <a:off x="2696827" y="5029403"/>
              <a:ext cx="2338857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050" b="1" dirty="0" smtClean="0">
                  <a:latin typeface="+mj-lt"/>
                  <a:cs typeface="Arial" pitchFamily="34" charset="0"/>
                </a:rPr>
                <a:t>Rector</a:t>
              </a:r>
            </a:p>
          </p:txBody>
        </p:sp>
      </p:grpSp>
      <p:grpSp>
        <p:nvGrpSpPr>
          <p:cNvPr id="34" name="33 Grupo"/>
          <p:cNvGrpSpPr/>
          <p:nvPr/>
        </p:nvGrpSpPr>
        <p:grpSpPr>
          <a:xfrm>
            <a:off x="3863726" y="5045452"/>
            <a:ext cx="2338689" cy="417359"/>
            <a:chOff x="2595330" y="4865960"/>
            <a:chExt cx="2555775" cy="417359"/>
          </a:xfrm>
        </p:grpSpPr>
        <p:sp>
          <p:nvSpPr>
            <p:cNvPr id="35" name="34 CuadroTexto"/>
            <p:cNvSpPr txBox="1"/>
            <p:nvPr/>
          </p:nvSpPr>
          <p:spPr>
            <a:xfrm>
              <a:off x="2595330" y="4865960"/>
              <a:ext cx="2555775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100" b="1" dirty="0">
                  <a:latin typeface="+mj-lt"/>
                </a:rPr>
                <a:t>LINA MARSELA RAMIREZ RENTERIA</a:t>
              </a:r>
              <a:endParaRPr lang="es-CO" sz="1100" b="1" dirty="0" smtClean="0">
                <a:latin typeface="+mj-lt"/>
                <a:cs typeface="Arial" pitchFamily="34" charset="0"/>
              </a:endParaRPr>
            </a:p>
          </p:txBody>
        </p:sp>
        <p:sp>
          <p:nvSpPr>
            <p:cNvPr id="36" name="35 CuadroTexto"/>
            <p:cNvSpPr txBox="1"/>
            <p:nvPr/>
          </p:nvSpPr>
          <p:spPr>
            <a:xfrm>
              <a:off x="2696827" y="5029403"/>
              <a:ext cx="2338857" cy="25391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ES" sz="1050" b="1" dirty="0" smtClean="0">
                  <a:latin typeface="+mj-lt"/>
                  <a:cs typeface="Arial" pitchFamily="34" charset="0"/>
                </a:rPr>
                <a:t>Titular</a:t>
              </a:r>
              <a:endParaRPr lang="es-CO" sz="1050" b="1" dirty="0" smtClean="0">
                <a:latin typeface="+mj-lt"/>
                <a:cs typeface="Arial" pitchFamily="34" charset="0"/>
              </a:endParaRPr>
            </a:p>
          </p:txBody>
        </p:sp>
      </p:grpSp>
      <p:sp>
        <p:nvSpPr>
          <p:cNvPr id="37" name="36 CuadroTexto"/>
          <p:cNvSpPr txBox="1"/>
          <p:nvPr/>
        </p:nvSpPr>
        <p:spPr>
          <a:xfrm>
            <a:off x="224809" y="882195"/>
            <a:ext cx="86400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4400" b="1" dirty="0" smtClean="0">
                <a:latin typeface="Monotype Corsiva" pitchFamily="66" charset="0"/>
              </a:rPr>
              <a:t>San Juan del Losada</a:t>
            </a:r>
            <a:endParaRPr lang="es-CO" sz="4400" dirty="0" smtClean="0">
              <a:latin typeface="Monotype Corsiva" pitchFamily="66" charset="0"/>
            </a:endParaRPr>
          </a:p>
        </p:txBody>
      </p:sp>
      <p:sp>
        <p:nvSpPr>
          <p:cNvPr id="38" name="37 CuadroTexto"/>
          <p:cNvSpPr txBox="1"/>
          <p:nvPr/>
        </p:nvSpPr>
        <p:spPr>
          <a:xfrm>
            <a:off x="478207" y="1459193"/>
            <a:ext cx="81439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400" b="1" i="1" dirty="0">
                <a:latin typeface="+mj-lt"/>
              </a:rPr>
              <a:t>SEDE EL PARAISO</a:t>
            </a:r>
          </a:p>
        </p:txBody>
      </p:sp>
      <p:sp>
        <p:nvSpPr>
          <p:cNvPr id="39" name="38 CuadroTexto"/>
          <p:cNvSpPr txBox="1"/>
          <p:nvPr/>
        </p:nvSpPr>
        <p:spPr>
          <a:xfrm>
            <a:off x="466831" y="3335763"/>
            <a:ext cx="81439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400" b="1" i="1" dirty="0">
                <a:latin typeface="+mj-lt"/>
              </a:rPr>
              <a:t>REGISTRO CIVIL No. 1.149.468.921</a:t>
            </a:r>
          </a:p>
        </p:txBody>
      </p:sp>
    </p:spTree>
    <p:extLst>
      <p:ext uri="{BB962C8B-B14F-4D97-AF65-F5344CB8AC3E}">
        <p14:creationId xmlns:p14="http://schemas.microsoft.com/office/powerpoint/2010/main" val="372654178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magen" descr="4.jpg"/>
          <p:cNvPicPr preferRelativeResize="0">
            <a:picLocks/>
          </p:cNvPicPr>
          <p:nvPr/>
        </p:nvPicPr>
        <p:blipFill>
          <a:blip r:embed="rId2"/>
          <a:stretch>
            <a:fillRect/>
          </a:stretch>
        </p:blipFill>
        <p:spPr>
          <a:xfrm>
            <a:off x="224809" y="222356"/>
            <a:ext cx="8640000" cy="6480000"/>
          </a:xfrm>
          <a:prstGeom prst="rect">
            <a:avLst/>
          </a:prstGeom>
          <a:ln>
            <a:solidFill>
              <a:schemeClr val="accent1"/>
            </a:solidFill>
          </a:ln>
        </p:spPr>
      </p:pic>
      <p:pic>
        <p:nvPicPr>
          <p:cNvPr id="19" name="18 Imagen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8901" y="1314969"/>
            <a:ext cx="1093525" cy="1113108"/>
          </a:xfrm>
          <a:prstGeom prst="rect">
            <a:avLst/>
          </a:prstGeom>
        </p:spPr>
      </p:pic>
      <p:sp>
        <p:nvSpPr>
          <p:cNvPr id="20" name="19 CuadroTexto"/>
          <p:cNvSpPr txBox="1"/>
          <p:nvPr/>
        </p:nvSpPr>
        <p:spPr>
          <a:xfrm>
            <a:off x="224809" y="1733431"/>
            <a:ext cx="8640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5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Diploma</a:t>
            </a:r>
            <a:endParaRPr lang="es-CO" sz="6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notype Corsiva" pitchFamily="66" charset="0"/>
            </a:endParaRPr>
          </a:p>
        </p:txBody>
      </p:sp>
      <p:sp>
        <p:nvSpPr>
          <p:cNvPr id="21" name="20 CuadroTexto"/>
          <p:cNvSpPr txBox="1"/>
          <p:nvPr/>
        </p:nvSpPr>
        <p:spPr>
          <a:xfrm>
            <a:off x="489583" y="2535113"/>
            <a:ext cx="814393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000" b="1" dirty="0" smtClean="0">
                <a:latin typeface="Script MT Bold" pitchFamily="66" charset="0"/>
              </a:rPr>
              <a:t>Que se le otorga a:</a:t>
            </a:r>
            <a:endParaRPr lang="es-CO" sz="2000" b="1" dirty="0">
              <a:latin typeface="Script MT Bold" pitchFamily="66" charset="0"/>
            </a:endParaRPr>
          </a:p>
        </p:txBody>
      </p:sp>
      <p:sp>
        <p:nvSpPr>
          <p:cNvPr id="23" name="22 CuadroTexto"/>
          <p:cNvSpPr txBox="1"/>
          <p:nvPr/>
        </p:nvSpPr>
        <p:spPr>
          <a:xfrm>
            <a:off x="224809" y="402343"/>
            <a:ext cx="86400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4400" b="1" dirty="0">
                <a:latin typeface="Monotype Corsiva" pitchFamily="66" charset="0"/>
              </a:rPr>
              <a:t>Institución Educativa </a:t>
            </a:r>
            <a:r>
              <a:rPr lang="es-CO" sz="4400" b="1" dirty="0" smtClean="0">
                <a:latin typeface="Monotype Corsiva" pitchFamily="66" charset="0"/>
              </a:rPr>
              <a:t>Rural</a:t>
            </a:r>
            <a:endParaRPr lang="es-CO" sz="4400" dirty="0" smtClean="0">
              <a:latin typeface="Monotype Corsiva" pitchFamily="66" charset="0"/>
            </a:endParaRPr>
          </a:p>
        </p:txBody>
      </p:sp>
      <p:sp>
        <p:nvSpPr>
          <p:cNvPr id="24" name="23 CuadroTexto"/>
          <p:cNvSpPr txBox="1"/>
          <p:nvPr/>
        </p:nvSpPr>
        <p:spPr>
          <a:xfrm>
            <a:off x="981435" y="3598074"/>
            <a:ext cx="716022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b="1" dirty="0" smtClean="0">
                <a:latin typeface="Script MT Bold" pitchFamily="66" charset="0"/>
              </a:rPr>
              <a:t>Por ser </a:t>
            </a:r>
            <a:r>
              <a:rPr lang="es-CO" b="1" dirty="0" smtClean="0">
                <a:latin typeface="Script MT Bold" pitchFamily="66" charset="0"/>
              </a:rPr>
              <a:t>promovida </a:t>
            </a:r>
            <a:r>
              <a:rPr lang="es-CO" b="1" dirty="0" smtClean="0">
                <a:latin typeface="Script MT Bold" pitchFamily="66" charset="0"/>
              </a:rPr>
              <a:t>al grado Primero de Educación Básica Primaria, cumpliendo con los requisitos exigidos durante el año  escolar 2025</a:t>
            </a:r>
            <a:endParaRPr lang="es-CO" b="1" dirty="0">
              <a:latin typeface="Script MT Bold" pitchFamily="66" charset="0"/>
            </a:endParaRPr>
          </a:p>
        </p:txBody>
      </p:sp>
      <p:sp>
        <p:nvSpPr>
          <p:cNvPr id="25" name="24 CuadroTexto"/>
          <p:cNvSpPr txBox="1"/>
          <p:nvPr/>
        </p:nvSpPr>
        <p:spPr>
          <a:xfrm>
            <a:off x="437124" y="2850285"/>
            <a:ext cx="821537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6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EMILY BURBANO RODRIGUEZ </a:t>
            </a:r>
            <a:endParaRPr lang="es-CO" sz="36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6" name="25 CuadroTexto"/>
          <p:cNvSpPr txBox="1"/>
          <p:nvPr/>
        </p:nvSpPr>
        <p:spPr>
          <a:xfrm>
            <a:off x="453864" y="4261938"/>
            <a:ext cx="7706777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050" b="1" dirty="0" smtClean="0">
                <a:latin typeface="Arial" pitchFamily="34" charset="0"/>
                <a:cs typeface="Arial" pitchFamily="34" charset="0"/>
              </a:rPr>
              <a:t>San Vicente del Caguán - Caquetá, 27 de noviembre de 2025</a:t>
            </a:r>
          </a:p>
        </p:txBody>
      </p:sp>
      <p:grpSp>
        <p:nvGrpSpPr>
          <p:cNvPr id="27" name="26 Grupo"/>
          <p:cNvGrpSpPr/>
          <p:nvPr/>
        </p:nvGrpSpPr>
        <p:grpSpPr>
          <a:xfrm>
            <a:off x="1500350" y="5029532"/>
            <a:ext cx="2338689" cy="425053"/>
            <a:chOff x="2595330" y="4865960"/>
            <a:chExt cx="2555775" cy="425053"/>
          </a:xfrm>
        </p:grpSpPr>
        <p:sp>
          <p:nvSpPr>
            <p:cNvPr id="28" name="27 CuadroTexto"/>
            <p:cNvSpPr txBox="1"/>
            <p:nvPr/>
          </p:nvSpPr>
          <p:spPr>
            <a:xfrm>
              <a:off x="2595330" y="4865960"/>
              <a:ext cx="2555775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100" b="1" dirty="0" smtClean="0">
                  <a:latin typeface="+mj-lt"/>
                </a:rPr>
                <a:t>Mg. DARIO MURCIA LOZADA</a:t>
              </a:r>
              <a:endParaRPr lang="es-CO" sz="1100" b="1" dirty="0" smtClean="0">
                <a:latin typeface="+mj-lt"/>
                <a:cs typeface="Arial" pitchFamily="34" charset="0"/>
              </a:endParaRPr>
            </a:p>
          </p:txBody>
        </p:sp>
        <p:sp>
          <p:nvSpPr>
            <p:cNvPr id="29" name="28 CuadroTexto"/>
            <p:cNvSpPr txBox="1"/>
            <p:nvPr/>
          </p:nvSpPr>
          <p:spPr>
            <a:xfrm>
              <a:off x="2696827" y="5029403"/>
              <a:ext cx="2338857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050" b="1" dirty="0" smtClean="0">
                  <a:latin typeface="+mj-lt"/>
                  <a:cs typeface="Arial" pitchFamily="34" charset="0"/>
                </a:rPr>
                <a:t>Rector</a:t>
              </a:r>
            </a:p>
          </p:txBody>
        </p:sp>
      </p:grpSp>
      <p:grpSp>
        <p:nvGrpSpPr>
          <p:cNvPr id="34" name="33 Grupo"/>
          <p:cNvGrpSpPr/>
          <p:nvPr/>
        </p:nvGrpSpPr>
        <p:grpSpPr>
          <a:xfrm>
            <a:off x="3863726" y="5029550"/>
            <a:ext cx="2338689" cy="417359"/>
            <a:chOff x="2595330" y="4865960"/>
            <a:chExt cx="2555775" cy="417359"/>
          </a:xfrm>
        </p:grpSpPr>
        <p:sp>
          <p:nvSpPr>
            <p:cNvPr id="35" name="34 CuadroTexto"/>
            <p:cNvSpPr txBox="1"/>
            <p:nvPr/>
          </p:nvSpPr>
          <p:spPr>
            <a:xfrm>
              <a:off x="2595330" y="4865960"/>
              <a:ext cx="2555775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100" b="1" dirty="0">
                  <a:latin typeface="+mj-lt"/>
                </a:rPr>
                <a:t>ROCIO DORADO CARDONA </a:t>
              </a:r>
              <a:endParaRPr lang="es-CO" sz="1100" b="1" dirty="0" smtClean="0">
                <a:latin typeface="+mj-lt"/>
                <a:cs typeface="Arial" pitchFamily="34" charset="0"/>
              </a:endParaRPr>
            </a:p>
          </p:txBody>
        </p:sp>
        <p:sp>
          <p:nvSpPr>
            <p:cNvPr id="36" name="35 CuadroTexto"/>
            <p:cNvSpPr txBox="1"/>
            <p:nvPr/>
          </p:nvSpPr>
          <p:spPr>
            <a:xfrm>
              <a:off x="2696827" y="5029403"/>
              <a:ext cx="2338857" cy="25391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ES" sz="1050" b="1" dirty="0" smtClean="0">
                  <a:latin typeface="+mj-lt"/>
                  <a:cs typeface="Arial" pitchFamily="34" charset="0"/>
                </a:rPr>
                <a:t>Titular</a:t>
              </a:r>
              <a:endParaRPr lang="es-CO" sz="1050" b="1" dirty="0" smtClean="0">
                <a:latin typeface="+mj-lt"/>
                <a:cs typeface="Arial" pitchFamily="34" charset="0"/>
              </a:endParaRPr>
            </a:p>
          </p:txBody>
        </p:sp>
      </p:grpSp>
      <p:sp>
        <p:nvSpPr>
          <p:cNvPr id="37" name="36 CuadroTexto"/>
          <p:cNvSpPr txBox="1"/>
          <p:nvPr/>
        </p:nvSpPr>
        <p:spPr>
          <a:xfrm>
            <a:off x="224809" y="882195"/>
            <a:ext cx="86400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4400" b="1" dirty="0" smtClean="0">
                <a:latin typeface="Monotype Corsiva" pitchFamily="66" charset="0"/>
              </a:rPr>
              <a:t>San Juan del Losada</a:t>
            </a:r>
            <a:endParaRPr lang="es-CO" sz="4400" dirty="0" smtClean="0">
              <a:latin typeface="Monotype Corsiva" pitchFamily="66" charset="0"/>
            </a:endParaRPr>
          </a:p>
        </p:txBody>
      </p:sp>
      <p:sp>
        <p:nvSpPr>
          <p:cNvPr id="38" name="37 CuadroTexto"/>
          <p:cNvSpPr txBox="1"/>
          <p:nvPr/>
        </p:nvSpPr>
        <p:spPr>
          <a:xfrm>
            <a:off x="478207" y="1459193"/>
            <a:ext cx="81439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400" b="1" i="1" dirty="0">
                <a:latin typeface="+mj-lt"/>
              </a:rPr>
              <a:t>SEDE </a:t>
            </a:r>
            <a:r>
              <a:rPr lang="es-CO" sz="1400" b="1" i="1" dirty="0" smtClean="0">
                <a:latin typeface="+mj-lt"/>
              </a:rPr>
              <a:t>PRINCIPAL</a:t>
            </a:r>
            <a:endParaRPr lang="es-CO" sz="1400" b="1" i="1" dirty="0">
              <a:latin typeface="+mj-lt"/>
            </a:endParaRPr>
          </a:p>
        </p:txBody>
      </p:sp>
      <p:sp>
        <p:nvSpPr>
          <p:cNvPr id="39" name="38 CuadroTexto"/>
          <p:cNvSpPr txBox="1"/>
          <p:nvPr/>
        </p:nvSpPr>
        <p:spPr>
          <a:xfrm>
            <a:off x="466831" y="3335763"/>
            <a:ext cx="81439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400" b="1" i="1" dirty="0">
                <a:latin typeface="+mj-lt"/>
              </a:rPr>
              <a:t>REGISTRO CIVIL No. 1.117.842.595</a:t>
            </a:r>
          </a:p>
        </p:txBody>
      </p:sp>
    </p:spTree>
    <p:extLst>
      <p:ext uri="{BB962C8B-B14F-4D97-AF65-F5344CB8AC3E}">
        <p14:creationId xmlns:p14="http://schemas.microsoft.com/office/powerpoint/2010/main" val="307492387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magen" descr="4.jpg"/>
          <p:cNvPicPr preferRelativeResize="0">
            <a:picLocks/>
          </p:cNvPicPr>
          <p:nvPr/>
        </p:nvPicPr>
        <p:blipFill>
          <a:blip r:embed="rId2"/>
          <a:stretch>
            <a:fillRect/>
          </a:stretch>
        </p:blipFill>
        <p:spPr>
          <a:xfrm>
            <a:off x="224809" y="222356"/>
            <a:ext cx="8640000" cy="6480000"/>
          </a:xfrm>
          <a:prstGeom prst="rect">
            <a:avLst/>
          </a:prstGeom>
          <a:ln>
            <a:solidFill>
              <a:schemeClr val="accent1"/>
            </a:solidFill>
          </a:ln>
        </p:spPr>
      </p:pic>
      <p:pic>
        <p:nvPicPr>
          <p:cNvPr id="19" name="18 Imagen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8901" y="1314969"/>
            <a:ext cx="1093525" cy="1113108"/>
          </a:xfrm>
          <a:prstGeom prst="rect">
            <a:avLst/>
          </a:prstGeom>
        </p:spPr>
      </p:pic>
      <p:sp>
        <p:nvSpPr>
          <p:cNvPr id="20" name="19 CuadroTexto"/>
          <p:cNvSpPr txBox="1"/>
          <p:nvPr/>
        </p:nvSpPr>
        <p:spPr>
          <a:xfrm>
            <a:off x="224809" y="1733431"/>
            <a:ext cx="8640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5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Diploma</a:t>
            </a:r>
            <a:endParaRPr lang="es-CO" sz="6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notype Corsiva" pitchFamily="66" charset="0"/>
            </a:endParaRPr>
          </a:p>
        </p:txBody>
      </p:sp>
      <p:sp>
        <p:nvSpPr>
          <p:cNvPr id="21" name="20 CuadroTexto"/>
          <p:cNvSpPr txBox="1"/>
          <p:nvPr/>
        </p:nvSpPr>
        <p:spPr>
          <a:xfrm>
            <a:off x="489583" y="2535113"/>
            <a:ext cx="814393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000" b="1" dirty="0" smtClean="0">
                <a:latin typeface="Script MT Bold" pitchFamily="66" charset="0"/>
              </a:rPr>
              <a:t>Que se le otorga a:</a:t>
            </a:r>
            <a:endParaRPr lang="es-CO" sz="2000" b="1" dirty="0">
              <a:latin typeface="Script MT Bold" pitchFamily="66" charset="0"/>
            </a:endParaRPr>
          </a:p>
        </p:txBody>
      </p:sp>
      <p:sp>
        <p:nvSpPr>
          <p:cNvPr id="23" name="22 CuadroTexto"/>
          <p:cNvSpPr txBox="1"/>
          <p:nvPr/>
        </p:nvSpPr>
        <p:spPr>
          <a:xfrm>
            <a:off x="224809" y="402343"/>
            <a:ext cx="86400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4400" b="1" dirty="0">
                <a:latin typeface="Monotype Corsiva" pitchFamily="66" charset="0"/>
              </a:rPr>
              <a:t>Institución Educativa </a:t>
            </a:r>
            <a:r>
              <a:rPr lang="es-CO" sz="4400" b="1" dirty="0" smtClean="0">
                <a:latin typeface="Monotype Corsiva" pitchFamily="66" charset="0"/>
              </a:rPr>
              <a:t>Rural</a:t>
            </a:r>
            <a:endParaRPr lang="es-CO" sz="4400" dirty="0" smtClean="0">
              <a:latin typeface="Monotype Corsiva" pitchFamily="66" charset="0"/>
            </a:endParaRPr>
          </a:p>
        </p:txBody>
      </p:sp>
      <p:sp>
        <p:nvSpPr>
          <p:cNvPr id="24" name="23 CuadroTexto"/>
          <p:cNvSpPr txBox="1"/>
          <p:nvPr/>
        </p:nvSpPr>
        <p:spPr>
          <a:xfrm>
            <a:off x="981435" y="3598074"/>
            <a:ext cx="716022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b="1" dirty="0" smtClean="0">
                <a:latin typeface="Script MT Bold" pitchFamily="66" charset="0"/>
              </a:rPr>
              <a:t>Por ser </a:t>
            </a:r>
            <a:r>
              <a:rPr lang="es-CO" b="1" dirty="0" smtClean="0">
                <a:latin typeface="Script MT Bold" pitchFamily="66" charset="0"/>
              </a:rPr>
              <a:t>promovida </a:t>
            </a:r>
            <a:r>
              <a:rPr lang="es-CO" b="1" dirty="0" smtClean="0">
                <a:latin typeface="Script MT Bold" pitchFamily="66" charset="0"/>
              </a:rPr>
              <a:t>al grado Primero de Educación Básica Primaria, cumpliendo con los requisitos exigidos durante el año  escolar 2025</a:t>
            </a:r>
            <a:endParaRPr lang="es-CO" b="1" dirty="0">
              <a:latin typeface="Script MT Bold" pitchFamily="66" charset="0"/>
            </a:endParaRPr>
          </a:p>
        </p:txBody>
      </p:sp>
      <p:sp>
        <p:nvSpPr>
          <p:cNvPr id="25" name="24 CuadroTexto"/>
          <p:cNvSpPr txBox="1"/>
          <p:nvPr/>
        </p:nvSpPr>
        <p:spPr>
          <a:xfrm>
            <a:off x="437124" y="2850285"/>
            <a:ext cx="821537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6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EMILY SOFIA GONZALEZ SILVA </a:t>
            </a:r>
            <a:endParaRPr lang="es-CO" sz="36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6" name="25 CuadroTexto"/>
          <p:cNvSpPr txBox="1"/>
          <p:nvPr/>
        </p:nvSpPr>
        <p:spPr>
          <a:xfrm>
            <a:off x="453864" y="4261938"/>
            <a:ext cx="7706777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050" b="1" dirty="0" smtClean="0">
                <a:latin typeface="Arial" pitchFamily="34" charset="0"/>
                <a:cs typeface="Arial" pitchFamily="34" charset="0"/>
              </a:rPr>
              <a:t>San Vicente del Caguán - Caquetá, 27 de noviembre de 2025</a:t>
            </a:r>
          </a:p>
        </p:txBody>
      </p:sp>
      <p:grpSp>
        <p:nvGrpSpPr>
          <p:cNvPr id="27" name="26 Grupo"/>
          <p:cNvGrpSpPr/>
          <p:nvPr/>
        </p:nvGrpSpPr>
        <p:grpSpPr>
          <a:xfrm>
            <a:off x="1500350" y="5029532"/>
            <a:ext cx="2338689" cy="425053"/>
            <a:chOff x="2595330" y="4865960"/>
            <a:chExt cx="2555775" cy="425053"/>
          </a:xfrm>
        </p:grpSpPr>
        <p:sp>
          <p:nvSpPr>
            <p:cNvPr id="28" name="27 CuadroTexto"/>
            <p:cNvSpPr txBox="1"/>
            <p:nvPr/>
          </p:nvSpPr>
          <p:spPr>
            <a:xfrm>
              <a:off x="2595330" y="4865960"/>
              <a:ext cx="2555775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100" b="1" dirty="0" smtClean="0">
                  <a:latin typeface="+mj-lt"/>
                </a:rPr>
                <a:t>Mg. DARIO MURCIA LOZADA</a:t>
              </a:r>
              <a:endParaRPr lang="es-CO" sz="1100" b="1" dirty="0" smtClean="0">
                <a:latin typeface="+mj-lt"/>
                <a:cs typeface="Arial" pitchFamily="34" charset="0"/>
              </a:endParaRPr>
            </a:p>
          </p:txBody>
        </p:sp>
        <p:sp>
          <p:nvSpPr>
            <p:cNvPr id="29" name="28 CuadroTexto"/>
            <p:cNvSpPr txBox="1"/>
            <p:nvPr/>
          </p:nvSpPr>
          <p:spPr>
            <a:xfrm>
              <a:off x="2696827" y="5029403"/>
              <a:ext cx="2338857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050" b="1" dirty="0" smtClean="0">
                  <a:latin typeface="+mj-lt"/>
                  <a:cs typeface="Arial" pitchFamily="34" charset="0"/>
                </a:rPr>
                <a:t>Rector</a:t>
              </a:r>
            </a:p>
          </p:txBody>
        </p:sp>
      </p:grpSp>
      <p:grpSp>
        <p:nvGrpSpPr>
          <p:cNvPr id="34" name="33 Grupo"/>
          <p:cNvGrpSpPr/>
          <p:nvPr/>
        </p:nvGrpSpPr>
        <p:grpSpPr>
          <a:xfrm>
            <a:off x="3863726" y="5029550"/>
            <a:ext cx="2338689" cy="417359"/>
            <a:chOff x="2595330" y="4865960"/>
            <a:chExt cx="2555775" cy="417359"/>
          </a:xfrm>
        </p:grpSpPr>
        <p:sp>
          <p:nvSpPr>
            <p:cNvPr id="35" name="34 CuadroTexto"/>
            <p:cNvSpPr txBox="1"/>
            <p:nvPr/>
          </p:nvSpPr>
          <p:spPr>
            <a:xfrm>
              <a:off x="2595330" y="4865960"/>
              <a:ext cx="2555775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100" b="1" dirty="0">
                  <a:latin typeface="+mj-lt"/>
                </a:rPr>
                <a:t>ROCIO DORADO CARDONA </a:t>
              </a:r>
              <a:endParaRPr lang="es-CO" sz="1100" b="1" dirty="0" smtClean="0">
                <a:latin typeface="+mj-lt"/>
                <a:cs typeface="Arial" pitchFamily="34" charset="0"/>
              </a:endParaRPr>
            </a:p>
          </p:txBody>
        </p:sp>
        <p:sp>
          <p:nvSpPr>
            <p:cNvPr id="36" name="35 CuadroTexto"/>
            <p:cNvSpPr txBox="1"/>
            <p:nvPr/>
          </p:nvSpPr>
          <p:spPr>
            <a:xfrm>
              <a:off x="2696827" y="5029403"/>
              <a:ext cx="2338857" cy="25391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ES" sz="1050" b="1" dirty="0" smtClean="0">
                  <a:latin typeface="+mj-lt"/>
                  <a:cs typeface="Arial" pitchFamily="34" charset="0"/>
                </a:rPr>
                <a:t>Titular</a:t>
              </a:r>
              <a:endParaRPr lang="es-CO" sz="1050" b="1" dirty="0" smtClean="0">
                <a:latin typeface="+mj-lt"/>
                <a:cs typeface="Arial" pitchFamily="34" charset="0"/>
              </a:endParaRPr>
            </a:p>
          </p:txBody>
        </p:sp>
      </p:grpSp>
      <p:sp>
        <p:nvSpPr>
          <p:cNvPr id="37" name="36 CuadroTexto"/>
          <p:cNvSpPr txBox="1"/>
          <p:nvPr/>
        </p:nvSpPr>
        <p:spPr>
          <a:xfrm>
            <a:off x="224809" y="882195"/>
            <a:ext cx="86400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4400" b="1" dirty="0" smtClean="0">
                <a:latin typeface="Monotype Corsiva" pitchFamily="66" charset="0"/>
              </a:rPr>
              <a:t>San Juan del Losada</a:t>
            </a:r>
            <a:endParaRPr lang="es-CO" sz="4400" dirty="0" smtClean="0">
              <a:latin typeface="Monotype Corsiva" pitchFamily="66" charset="0"/>
            </a:endParaRPr>
          </a:p>
        </p:txBody>
      </p:sp>
      <p:sp>
        <p:nvSpPr>
          <p:cNvPr id="38" name="37 CuadroTexto"/>
          <p:cNvSpPr txBox="1"/>
          <p:nvPr/>
        </p:nvSpPr>
        <p:spPr>
          <a:xfrm>
            <a:off x="478207" y="1459193"/>
            <a:ext cx="81439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400" b="1" i="1" dirty="0">
                <a:latin typeface="+mj-lt"/>
              </a:rPr>
              <a:t>SEDE </a:t>
            </a:r>
            <a:r>
              <a:rPr lang="es-CO" sz="1400" b="1" i="1" dirty="0" smtClean="0">
                <a:latin typeface="+mj-lt"/>
              </a:rPr>
              <a:t>PRINCIPAL</a:t>
            </a:r>
            <a:endParaRPr lang="es-CO" sz="1400" b="1" i="1" dirty="0">
              <a:latin typeface="+mj-lt"/>
            </a:endParaRPr>
          </a:p>
        </p:txBody>
      </p:sp>
      <p:sp>
        <p:nvSpPr>
          <p:cNvPr id="39" name="38 CuadroTexto"/>
          <p:cNvSpPr txBox="1"/>
          <p:nvPr/>
        </p:nvSpPr>
        <p:spPr>
          <a:xfrm>
            <a:off x="466831" y="3335763"/>
            <a:ext cx="81439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400" b="1" i="1" dirty="0">
                <a:latin typeface="+mj-lt"/>
              </a:rPr>
              <a:t>REGISTRO CIVIL No. 1.117.944.888</a:t>
            </a:r>
          </a:p>
        </p:txBody>
      </p:sp>
    </p:spTree>
    <p:extLst>
      <p:ext uri="{BB962C8B-B14F-4D97-AF65-F5344CB8AC3E}">
        <p14:creationId xmlns:p14="http://schemas.microsoft.com/office/powerpoint/2010/main" val="160660182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magen" descr="4.jpg"/>
          <p:cNvPicPr preferRelativeResize="0">
            <a:picLocks/>
          </p:cNvPicPr>
          <p:nvPr/>
        </p:nvPicPr>
        <p:blipFill>
          <a:blip r:embed="rId2"/>
          <a:stretch>
            <a:fillRect/>
          </a:stretch>
        </p:blipFill>
        <p:spPr>
          <a:xfrm>
            <a:off x="224809" y="222356"/>
            <a:ext cx="8640000" cy="6480000"/>
          </a:xfrm>
          <a:prstGeom prst="rect">
            <a:avLst/>
          </a:prstGeom>
          <a:ln>
            <a:solidFill>
              <a:schemeClr val="accent1"/>
            </a:solidFill>
          </a:ln>
        </p:spPr>
      </p:pic>
      <p:pic>
        <p:nvPicPr>
          <p:cNvPr id="19" name="18 Imagen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8901" y="1314969"/>
            <a:ext cx="1093525" cy="1113108"/>
          </a:xfrm>
          <a:prstGeom prst="rect">
            <a:avLst/>
          </a:prstGeom>
        </p:spPr>
      </p:pic>
      <p:sp>
        <p:nvSpPr>
          <p:cNvPr id="20" name="19 CuadroTexto"/>
          <p:cNvSpPr txBox="1"/>
          <p:nvPr/>
        </p:nvSpPr>
        <p:spPr>
          <a:xfrm>
            <a:off x="224809" y="1733431"/>
            <a:ext cx="8640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5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Diploma</a:t>
            </a:r>
            <a:endParaRPr lang="es-CO" sz="6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notype Corsiva" pitchFamily="66" charset="0"/>
            </a:endParaRPr>
          </a:p>
        </p:txBody>
      </p:sp>
      <p:sp>
        <p:nvSpPr>
          <p:cNvPr id="21" name="20 CuadroTexto"/>
          <p:cNvSpPr txBox="1"/>
          <p:nvPr/>
        </p:nvSpPr>
        <p:spPr>
          <a:xfrm>
            <a:off x="489583" y="2535113"/>
            <a:ext cx="814393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000" b="1" dirty="0" smtClean="0">
                <a:latin typeface="Script MT Bold" pitchFamily="66" charset="0"/>
              </a:rPr>
              <a:t>Que se le otorga a:</a:t>
            </a:r>
            <a:endParaRPr lang="es-CO" sz="2000" b="1" dirty="0">
              <a:latin typeface="Script MT Bold" pitchFamily="66" charset="0"/>
            </a:endParaRPr>
          </a:p>
        </p:txBody>
      </p:sp>
      <p:sp>
        <p:nvSpPr>
          <p:cNvPr id="23" name="22 CuadroTexto"/>
          <p:cNvSpPr txBox="1"/>
          <p:nvPr/>
        </p:nvSpPr>
        <p:spPr>
          <a:xfrm>
            <a:off x="224809" y="402343"/>
            <a:ext cx="86400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4400" b="1" dirty="0">
                <a:latin typeface="Monotype Corsiva" pitchFamily="66" charset="0"/>
              </a:rPr>
              <a:t>Institución Educativa </a:t>
            </a:r>
            <a:r>
              <a:rPr lang="es-CO" sz="4400" b="1" dirty="0" smtClean="0">
                <a:latin typeface="Monotype Corsiva" pitchFamily="66" charset="0"/>
              </a:rPr>
              <a:t>Rural</a:t>
            </a:r>
            <a:endParaRPr lang="es-CO" sz="4400" dirty="0" smtClean="0">
              <a:latin typeface="Monotype Corsiva" pitchFamily="66" charset="0"/>
            </a:endParaRPr>
          </a:p>
        </p:txBody>
      </p:sp>
      <p:sp>
        <p:nvSpPr>
          <p:cNvPr id="24" name="23 CuadroTexto"/>
          <p:cNvSpPr txBox="1"/>
          <p:nvPr/>
        </p:nvSpPr>
        <p:spPr>
          <a:xfrm>
            <a:off x="981435" y="3598074"/>
            <a:ext cx="716022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b="1" dirty="0" smtClean="0">
                <a:latin typeface="Script MT Bold" pitchFamily="66" charset="0"/>
              </a:rPr>
              <a:t>Por ser </a:t>
            </a:r>
            <a:r>
              <a:rPr lang="es-CO" b="1" dirty="0" smtClean="0">
                <a:latin typeface="Script MT Bold" pitchFamily="66" charset="0"/>
              </a:rPr>
              <a:t>promovida </a:t>
            </a:r>
            <a:r>
              <a:rPr lang="es-CO" b="1" dirty="0" smtClean="0">
                <a:latin typeface="Script MT Bold" pitchFamily="66" charset="0"/>
              </a:rPr>
              <a:t>al grado Primero de Educación Básica Primaria, cumpliendo con los requisitos exigidos durante el año  escolar 2025</a:t>
            </a:r>
            <a:endParaRPr lang="es-CO" b="1" dirty="0">
              <a:latin typeface="Script MT Bold" pitchFamily="66" charset="0"/>
            </a:endParaRPr>
          </a:p>
        </p:txBody>
      </p:sp>
      <p:sp>
        <p:nvSpPr>
          <p:cNvPr id="25" name="24 CuadroTexto"/>
          <p:cNvSpPr txBox="1"/>
          <p:nvPr/>
        </p:nvSpPr>
        <p:spPr>
          <a:xfrm>
            <a:off x="437124" y="2850285"/>
            <a:ext cx="821537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6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MAYTE CELESTE MACETO OBREGON </a:t>
            </a:r>
            <a:endParaRPr lang="es-CO" sz="36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6" name="25 CuadroTexto"/>
          <p:cNvSpPr txBox="1"/>
          <p:nvPr/>
        </p:nvSpPr>
        <p:spPr>
          <a:xfrm>
            <a:off x="453864" y="4261938"/>
            <a:ext cx="7706777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050" b="1" dirty="0" smtClean="0">
                <a:latin typeface="Arial" pitchFamily="34" charset="0"/>
                <a:cs typeface="Arial" pitchFamily="34" charset="0"/>
              </a:rPr>
              <a:t>San Vicente del Caguán - Caquetá, 27 de noviembre de 2025</a:t>
            </a:r>
          </a:p>
        </p:txBody>
      </p:sp>
      <p:grpSp>
        <p:nvGrpSpPr>
          <p:cNvPr id="27" name="26 Grupo"/>
          <p:cNvGrpSpPr/>
          <p:nvPr/>
        </p:nvGrpSpPr>
        <p:grpSpPr>
          <a:xfrm>
            <a:off x="1500350" y="5029532"/>
            <a:ext cx="2338689" cy="425053"/>
            <a:chOff x="2595330" y="4865960"/>
            <a:chExt cx="2555775" cy="425053"/>
          </a:xfrm>
        </p:grpSpPr>
        <p:sp>
          <p:nvSpPr>
            <p:cNvPr id="28" name="27 CuadroTexto"/>
            <p:cNvSpPr txBox="1"/>
            <p:nvPr/>
          </p:nvSpPr>
          <p:spPr>
            <a:xfrm>
              <a:off x="2595330" y="4865960"/>
              <a:ext cx="2555775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100" b="1" dirty="0" smtClean="0">
                  <a:latin typeface="+mj-lt"/>
                </a:rPr>
                <a:t>Mg. DARIO MURCIA LOZADA</a:t>
              </a:r>
              <a:endParaRPr lang="es-CO" sz="1100" b="1" dirty="0" smtClean="0">
                <a:latin typeface="+mj-lt"/>
                <a:cs typeface="Arial" pitchFamily="34" charset="0"/>
              </a:endParaRPr>
            </a:p>
          </p:txBody>
        </p:sp>
        <p:sp>
          <p:nvSpPr>
            <p:cNvPr id="29" name="28 CuadroTexto"/>
            <p:cNvSpPr txBox="1"/>
            <p:nvPr/>
          </p:nvSpPr>
          <p:spPr>
            <a:xfrm>
              <a:off x="2696827" y="5029403"/>
              <a:ext cx="2338857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050" b="1" dirty="0" smtClean="0">
                  <a:latin typeface="+mj-lt"/>
                  <a:cs typeface="Arial" pitchFamily="34" charset="0"/>
                </a:rPr>
                <a:t>Rector</a:t>
              </a:r>
            </a:p>
          </p:txBody>
        </p:sp>
      </p:grpSp>
      <p:grpSp>
        <p:nvGrpSpPr>
          <p:cNvPr id="34" name="33 Grupo"/>
          <p:cNvGrpSpPr/>
          <p:nvPr/>
        </p:nvGrpSpPr>
        <p:grpSpPr>
          <a:xfrm>
            <a:off x="3863726" y="5029550"/>
            <a:ext cx="2338689" cy="417359"/>
            <a:chOff x="2595330" y="4865960"/>
            <a:chExt cx="2555775" cy="417359"/>
          </a:xfrm>
        </p:grpSpPr>
        <p:sp>
          <p:nvSpPr>
            <p:cNvPr id="35" name="34 CuadroTexto"/>
            <p:cNvSpPr txBox="1"/>
            <p:nvPr/>
          </p:nvSpPr>
          <p:spPr>
            <a:xfrm>
              <a:off x="2595330" y="4865960"/>
              <a:ext cx="2555775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100" b="1" dirty="0">
                  <a:latin typeface="+mj-lt"/>
                </a:rPr>
                <a:t>ROCIO DORADO CARDONA </a:t>
              </a:r>
              <a:endParaRPr lang="es-CO" sz="1100" b="1" dirty="0" smtClean="0">
                <a:latin typeface="+mj-lt"/>
                <a:cs typeface="Arial" pitchFamily="34" charset="0"/>
              </a:endParaRPr>
            </a:p>
          </p:txBody>
        </p:sp>
        <p:sp>
          <p:nvSpPr>
            <p:cNvPr id="36" name="35 CuadroTexto"/>
            <p:cNvSpPr txBox="1"/>
            <p:nvPr/>
          </p:nvSpPr>
          <p:spPr>
            <a:xfrm>
              <a:off x="2696827" y="5029403"/>
              <a:ext cx="2338857" cy="25391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ES" sz="1050" b="1" dirty="0" smtClean="0">
                  <a:latin typeface="+mj-lt"/>
                  <a:cs typeface="Arial" pitchFamily="34" charset="0"/>
                </a:rPr>
                <a:t>Titular</a:t>
              </a:r>
              <a:endParaRPr lang="es-CO" sz="1050" b="1" dirty="0" smtClean="0">
                <a:latin typeface="+mj-lt"/>
                <a:cs typeface="Arial" pitchFamily="34" charset="0"/>
              </a:endParaRPr>
            </a:p>
          </p:txBody>
        </p:sp>
      </p:grpSp>
      <p:sp>
        <p:nvSpPr>
          <p:cNvPr id="37" name="36 CuadroTexto"/>
          <p:cNvSpPr txBox="1"/>
          <p:nvPr/>
        </p:nvSpPr>
        <p:spPr>
          <a:xfrm>
            <a:off x="224809" y="882195"/>
            <a:ext cx="86400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4400" b="1" dirty="0" smtClean="0">
                <a:latin typeface="Monotype Corsiva" pitchFamily="66" charset="0"/>
              </a:rPr>
              <a:t>San Juan del Losada</a:t>
            </a:r>
            <a:endParaRPr lang="es-CO" sz="4400" dirty="0" smtClean="0">
              <a:latin typeface="Monotype Corsiva" pitchFamily="66" charset="0"/>
            </a:endParaRPr>
          </a:p>
        </p:txBody>
      </p:sp>
      <p:sp>
        <p:nvSpPr>
          <p:cNvPr id="38" name="37 CuadroTexto"/>
          <p:cNvSpPr txBox="1"/>
          <p:nvPr/>
        </p:nvSpPr>
        <p:spPr>
          <a:xfrm>
            <a:off x="478207" y="1459193"/>
            <a:ext cx="81439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400" b="1" i="1" dirty="0">
                <a:latin typeface="+mj-lt"/>
              </a:rPr>
              <a:t>SEDE </a:t>
            </a:r>
            <a:r>
              <a:rPr lang="es-CO" sz="1400" b="1" i="1" dirty="0" smtClean="0">
                <a:latin typeface="+mj-lt"/>
              </a:rPr>
              <a:t>PRINCIPAL</a:t>
            </a:r>
            <a:endParaRPr lang="es-CO" sz="1400" b="1" i="1" dirty="0">
              <a:latin typeface="+mj-lt"/>
            </a:endParaRPr>
          </a:p>
        </p:txBody>
      </p:sp>
      <p:sp>
        <p:nvSpPr>
          <p:cNvPr id="39" name="38 CuadroTexto"/>
          <p:cNvSpPr txBox="1"/>
          <p:nvPr/>
        </p:nvSpPr>
        <p:spPr>
          <a:xfrm>
            <a:off x="466831" y="3335763"/>
            <a:ext cx="81439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400" b="1" i="1" dirty="0">
                <a:latin typeface="+mj-lt"/>
              </a:rPr>
              <a:t>REGISTRO CIVIL No. 1.117.944.619</a:t>
            </a:r>
          </a:p>
        </p:txBody>
      </p:sp>
    </p:spTree>
    <p:extLst>
      <p:ext uri="{BB962C8B-B14F-4D97-AF65-F5344CB8AC3E}">
        <p14:creationId xmlns:p14="http://schemas.microsoft.com/office/powerpoint/2010/main" val="68408562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magen" descr="4.jpg"/>
          <p:cNvPicPr preferRelativeResize="0">
            <a:picLocks/>
          </p:cNvPicPr>
          <p:nvPr/>
        </p:nvPicPr>
        <p:blipFill>
          <a:blip r:embed="rId2"/>
          <a:stretch>
            <a:fillRect/>
          </a:stretch>
        </p:blipFill>
        <p:spPr>
          <a:xfrm>
            <a:off x="224809" y="222356"/>
            <a:ext cx="8640000" cy="6480000"/>
          </a:xfrm>
          <a:prstGeom prst="rect">
            <a:avLst/>
          </a:prstGeom>
          <a:ln>
            <a:solidFill>
              <a:schemeClr val="accent1"/>
            </a:solidFill>
          </a:ln>
        </p:spPr>
      </p:pic>
      <p:pic>
        <p:nvPicPr>
          <p:cNvPr id="19" name="18 Imagen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8901" y="1314969"/>
            <a:ext cx="1093525" cy="1113108"/>
          </a:xfrm>
          <a:prstGeom prst="rect">
            <a:avLst/>
          </a:prstGeom>
        </p:spPr>
      </p:pic>
      <p:sp>
        <p:nvSpPr>
          <p:cNvPr id="20" name="19 CuadroTexto"/>
          <p:cNvSpPr txBox="1"/>
          <p:nvPr/>
        </p:nvSpPr>
        <p:spPr>
          <a:xfrm>
            <a:off x="224809" y="1733431"/>
            <a:ext cx="8640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5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Diploma</a:t>
            </a:r>
            <a:endParaRPr lang="es-CO" sz="6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notype Corsiva" pitchFamily="66" charset="0"/>
            </a:endParaRPr>
          </a:p>
        </p:txBody>
      </p:sp>
      <p:sp>
        <p:nvSpPr>
          <p:cNvPr id="21" name="20 CuadroTexto"/>
          <p:cNvSpPr txBox="1"/>
          <p:nvPr/>
        </p:nvSpPr>
        <p:spPr>
          <a:xfrm>
            <a:off x="489583" y="2535113"/>
            <a:ext cx="814393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000" b="1" dirty="0" smtClean="0">
                <a:latin typeface="Script MT Bold" pitchFamily="66" charset="0"/>
              </a:rPr>
              <a:t>Que se le otorga a:</a:t>
            </a:r>
            <a:endParaRPr lang="es-CO" sz="2000" b="1" dirty="0">
              <a:latin typeface="Script MT Bold" pitchFamily="66" charset="0"/>
            </a:endParaRPr>
          </a:p>
        </p:txBody>
      </p:sp>
      <p:sp>
        <p:nvSpPr>
          <p:cNvPr id="23" name="22 CuadroTexto"/>
          <p:cNvSpPr txBox="1"/>
          <p:nvPr/>
        </p:nvSpPr>
        <p:spPr>
          <a:xfrm>
            <a:off x="224809" y="402343"/>
            <a:ext cx="86400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4400" b="1" dirty="0">
                <a:latin typeface="Monotype Corsiva" pitchFamily="66" charset="0"/>
              </a:rPr>
              <a:t>Institución Educativa </a:t>
            </a:r>
            <a:r>
              <a:rPr lang="es-CO" sz="4400" b="1" dirty="0" smtClean="0">
                <a:latin typeface="Monotype Corsiva" pitchFamily="66" charset="0"/>
              </a:rPr>
              <a:t>Rural</a:t>
            </a:r>
            <a:endParaRPr lang="es-CO" sz="4400" dirty="0" smtClean="0">
              <a:latin typeface="Monotype Corsiva" pitchFamily="66" charset="0"/>
            </a:endParaRPr>
          </a:p>
        </p:txBody>
      </p:sp>
      <p:sp>
        <p:nvSpPr>
          <p:cNvPr id="24" name="23 CuadroTexto"/>
          <p:cNvSpPr txBox="1"/>
          <p:nvPr/>
        </p:nvSpPr>
        <p:spPr>
          <a:xfrm>
            <a:off x="981435" y="3598074"/>
            <a:ext cx="716022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b="1" dirty="0" smtClean="0">
                <a:latin typeface="Script MT Bold" pitchFamily="66" charset="0"/>
              </a:rPr>
              <a:t>Por ser </a:t>
            </a:r>
            <a:r>
              <a:rPr lang="es-CO" b="1" dirty="0" smtClean="0">
                <a:latin typeface="Script MT Bold" pitchFamily="66" charset="0"/>
              </a:rPr>
              <a:t>promovido </a:t>
            </a:r>
            <a:r>
              <a:rPr lang="es-CO" b="1" dirty="0" smtClean="0">
                <a:latin typeface="Script MT Bold" pitchFamily="66" charset="0"/>
              </a:rPr>
              <a:t>al grado Primero de Educación Básica Primaria, cumpliendo con los requisitos exigidos durante el año  escolar 2025</a:t>
            </a:r>
            <a:endParaRPr lang="es-CO" b="1" dirty="0">
              <a:latin typeface="Script MT Bold" pitchFamily="66" charset="0"/>
            </a:endParaRPr>
          </a:p>
        </p:txBody>
      </p:sp>
      <p:sp>
        <p:nvSpPr>
          <p:cNvPr id="25" name="24 CuadroTexto"/>
          <p:cNvSpPr txBox="1"/>
          <p:nvPr/>
        </p:nvSpPr>
        <p:spPr>
          <a:xfrm>
            <a:off x="437124" y="2850285"/>
            <a:ext cx="821537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6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MAYKLEN YEFFREDY MORALES MIRANDA </a:t>
            </a:r>
            <a:endParaRPr lang="es-CO" sz="36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6" name="25 CuadroTexto"/>
          <p:cNvSpPr txBox="1"/>
          <p:nvPr/>
        </p:nvSpPr>
        <p:spPr>
          <a:xfrm>
            <a:off x="453864" y="4261938"/>
            <a:ext cx="7706777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050" b="1" dirty="0" smtClean="0">
                <a:latin typeface="Arial" pitchFamily="34" charset="0"/>
                <a:cs typeface="Arial" pitchFamily="34" charset="0"/>
              </a:rPr>
              <a:t>San Vicente del Caguán - Caquetá, 27 de noviembre de 2025</a:t>
            </a:r>
          </a:p>
        </p:txBody>
      </p:sp>
      <p:grpSp>
        <p:nvGrpSpPr>
          <p:cNvPr id="27" name="26 Grupo"/>
          <p:cNvGrpSpPr/>
          <p:nvPr/>
        </p:nvGrpSpPr>
        <p:grpSpPr>
          <a:xfrm>
            <a:off x="1500350" y="5029532"/>
            <a:ext cx="2338689" cy="425053"/>
            <a:chOff x="2595330" y="4865960"/>
            <a:chExt cx="2555775" cy="425053"/>
          </a:xfrm>
        </p:grpSpPr>
        <p:sp>
          <p:nvSpPr>
            <p:cNvPr id="28" name="27 CuadroTexto"/>
            <p:cNvSpPr txBox="1"/>
            <p:nvPr/>
          </p:nvSpPr>
          <p:spPr>
            <a:xfrm>
              <a:off x="2595330" y="4865960"/>
              <a:ext cx="2555775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100" b="1" dirty="0" smtClean="0">
                  <a:latin typeface="+mj-lt"/>
                </a:rPr>
                <a:t>Mg. DARIO MURCIA LOZADA</a:t>
              </a:r>
              <a:endParaRPr lang="es-CO" sz="1100" b="1" dirty="0" smtClean="0">
                <a:latin typeface="+mj-lt"/>
                <a:cs typeface="Arial" pitchFamily="34" charset="0"/>
              </a:endParaRPr>
            </a:p>
          </p:txBody>
        </p:sp>
        <p:sp>
          <p:nvSpPr>
            <p:cNvPr id="29" name="28 CuadroTexto"/>
            <p:cNvSpPr txBox="1"/>
            <p:nvPr/>
          </p:nvSpPr>
          <p:spPr>
            <a:xfrm>
              <a:off x="2696827" y="5029403"/>
              <a:ext cx="2338857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050" b="1" dirty="0" smtClean="0">
                  <a:latin typeface="+mj-lt"/>
                  <a:cs typeface="Arial" pitchFamily="34" charset="0"/>
                </a:rPr>
                <a:t>Rector</a:t>
              </a:r>
            </a:p>
          </p:txBody>
        </p:sp>
      </p:grpSp>
      <p:grpSp>
        <p:nvGrpSpPr>
          <p:cNvPr id="34" name="33 Grupo"/>
          <p:cNvGrpSpPr/>
          <p:nvPr/>
        </p:nvGrpSpPr>
        <p:grpSpPr>
          <a:xfrm>
            <a:off x="3863726" y="5029550"/>
            <a:ext cx="2338689" cy="417359"/>
            <a:chOff x="2595330" y="4865960"/>
            <a:chExt cx="2555775" cy="417359"/>
          </a:xfrm>
        </p:grpSpPr>
        <p:sp>
          <p:nvSpPr>
            <p:cNvPr id="35" name="34 CuadroTexto"/>
            <p:cNvSpPr txBox="1"/>
            <p:nvPr/>
          </p:nvSpPr>
          <p:spPr>
            <a:xfrm>
              <a:off x="2595330" y="4865960"/>
              <a:ext cx="2555775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100" b="1" dirty="0">
                  <a:latin typeface="+mj-lt"/>
                </a:rPr>
                <a:t>ROCIO DORADO CARDONA </a:t>
              </a:r>
              <a:endParaRPr lang="es-CO" sz="1100" b="1" dirty="0" smtClean="0">
                <a:latin typeface="+mj-lt"/>
                <a:cs typeface="Arial" pitchFamily="34" charset="0"/>
              </a:endParaRPr>
            </a:p>
          </p:txBody>
        </p:sp>
        <p:sp>
          <p:nvSpPr>
            <p:cNvPr id="36" name="35 CuadroTexto"/>
            <p:cNvSpPr txBox="1"/>
            <p:nvPr/>
          </p:nvSpPr>
          <p:spPr>
            <a:xfrm>
              <a:off x="2696827" y="5029403"/>
              <a:ext cx="2338857" cy="25391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ES" sz="1050" b="1" dirty="0" smtClean="0">
                  <a:latin typeface="+mj-lt"/>
                  <a:cs typeface="Arial" pitchFamily="34" charset="0"/>
                </a:rPr>
                <a:t>Titular</a:t>
              </a:r>
              <a:endParaRPr lang="es-CO" sz="1050" b="1" dirty="0" smtClean="0">
                <a:latin typeface="+mj-lt"/>
                <a:cs typeface="Arial" pitchFamily="34" charset="0"/>
              </a:endParaRPr>
            </a:p>
          </p:txBody>
        </p:sp>
      </p:grpSp>
      <p:sp>
        <p:nvSpPr>
          <p:cNvPr id="37" name="36 CuadroTexto"/>
          <p:cNvSpPr txBox="1"/>
          <p:nvPr/>
        </p:nvSpPr>
        <p:spPr>
          <a:xfrm>
            <a:off x="224809" y="882195"/>
            <a:ext cx="86400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4400" b="1" dirty="0" smtClean="0">
                <a:latin typeface="Monotype Corsiva" pitchFamily="66" charset="0"/>
              </a:rPr>
              <a:t>San Juan del Losada</a:t>
            </a:r>
            <a:endParaRPr lang="es-CO" sz="4400" dirty="0" smtClean="0">
              <a:latin typeface="Monotype Corsiva" pitchFamily="66" charset="0"/>
            </a:endParaRPr>
          </a:p>
        </p:txBody>
      </p:sp>
      <p:sp>
        <p:nvSpPr>
          <p:cNvPr id="38" name="37 CuadroTexto"/>
          <p:cNvSpPr txBox="1"/>
          <p:nvPr/>
        </p:nvSpPr>
        <p:spPr>
          <a:xfrm>
            <a:off x="478207" y="1459193"/>
            <a:ext cx="81439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400" b="1" i="1" dirty="0">
                <a:latin typeface="+mj-lt"/>
              </a:rPr>
              <a:t>SEDE </a:t>
            </a:r>
            <a:r>
              <a:rPr lang="es-CO" sz="1400" b="1" i="1" dirty="0" smtClean="0">
                <a:latin typeface="+mj-lt"/>
              </a:rPr>
              <a:t>PRINCIPAL</a:t>
            </a:r>
            <a:endParaRPr lang="es-CO" sz="1400" b="1" i="1" dirty="0">
              <a:latin typeface="+mj-lt"/>
            </a:endParaRPr>
          </a:p>
        </p:txBody>
      </p:sp>
      <p:sp>
        <p:nvSpPr>
          <p:cNvPr id="39" name="38 CuadroTexto"/>
          <p:cNvSpPr txBox="1"/>
          <p:nvPr/>
        </p:nvSpPr>
        <p:spPr>
          <a:xfrm>
            <a:off x="466831" y="3335763"/>
            <a:ext cx="81439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400" b="1" i="1" dirty="0">
                <a:latin typeface="+mj-lt"/>
              </a:rPr>
              <a:t>REGISTRO CIVIL No. 1.117.842.719</a:t>
            </a:r>
          </a:p>
        </p:txBody>
      </p:sp>
    </p:spTree>
    <p:extLst>
      <p:ext uri="{BB962C8B-B14F-4D97-AF65-F5344CB8AC3E}">
        <p14:creationId xmlns:p14="http://schemas.microsoft.com/office/powerpoint/2010/main" val="90332746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magen" descr="4.jpg"/>
          <p:cNvPicPr preferRelativeResize="0">
            <a:picLocks/>
          </p:cNvPicPr>
          <p:nvPr/>
        </p:nvPicPr>
        <p:blipFill>
          <a:blip r:embed="rId2"/>
          <a:stretch>
            <a:fillRect/>
          </a:stretch>
        </p:blipFill>
        <p:spPr>
          <a:xfrm>
            <a:off x="224809" y="222356"/>
            <a:ext cx="8640000" cy="6480000"/>
          </a:xfrm>
          <a:prstGeom prst="rect">
            <a:avLst/>
          </a:prstGeom>
          <a:ln>
            <a:solidFill>
              <a:schemeClr val="accent1"/>
            </a:solidFill>
          </a:ln>
        </p:spPr>
      </p:pic>
      <p:pic>
        <p:nvPicPr>
          <p:cNvPr id="19" name="18 Imagen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8901" y="1314969"/>
            <a:ext cx="1093525" cy="1113108"/>
          </a:xfrm>
          <a:prstGeom prst="rect">
            <a:avLst/>
          </a:prstGeom>
        </p:spPr>
      </p:pic>
      <p:sp>
        <p:nvSpPr>
          <p:cNvPr id="20" name="19 CuadroTexto"/>
          <p:cNvSpPr txBox="1"/>
          <p:nvPr/>
        </p:nvSpPr>
        <p:spPr>
          <a:xfrm>
            <a:off x="224809" y="1733431"/>
            <a:ext cx="8640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5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Diploma</a:t>
            </a:r>
            <a:endParaRPr lang="es-CO" sz="6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notype Corsiva" pitchFamily="66" charset="0"/>
            </a:endParaRPr>
          </a:p>
        </p:txBody>
      </p:sp>
      <p:sp>
        <p:nvSpPr>
          <p:cNvPr id="21" name="20 CuadroTexto"/>
          <p:cNvSpPr txBox="1"/>
          <p:nvPr/>
        </p:nvSpPr>
        <p:spPr>
          <a:xfrm>
            <a:off x="489583" y="2535113"/>
            <a:ext cx="814393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000" b="1" dirty="0" smtClean="0">
                <a:latin typeface="Script MT Bold" pitchFamily="66" charset="0"/>
              </a:rPr>
              <a:t>Que se le otorga a:</a:t>
            </a:r>
            <a:endParaRPr lang="es-CO" sz="2000" b="1" dirty="0">
              <a:latin typeface="Script MT Bold" pitchFamily="66" charset="0"/>
            </a:endParaRPr>
          </a:p>
        </p:txBody>
      </p:sp>
      <p:sp>
        <p:nvSpPr>
          <p:cNvPr id="23" name="22 CuadroTexto"/>
          <p:cNvSpPr txBox="1"/>
          <p:nvPr/>
        </p:nvSpPr>
        <p:spPr>
          <a:xfrm>
            <a:off x="224809" y="402343"/>
            <a:ext cx="86400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4400" b="1" dirty="0">
                <a:latin typeface="Monotype Corsiva" pitchFamily="66" charset="0"/>
              </a:rPr>
              <a:t>Institución Educativa </a:t>
            </a:r>
            <a:r>
              <a:rPr lang="es-CO" sz="4400" b="1" dirty="0" smtClean="0">
                <a:latin typeface="Monotype Corsiva" pitchFamily="66" charset="0"/>
              </a:rPr>
              <a:t>Rural</a:t>
            </a:r>
            <a:endParaRPr lang="es-CO" sz="4400" dirty="0" smtClean="0">
              <a:latin typeface="Monotype Corsiva" pitchFamily="66" charset="0"/>
            </a:endParaRPr>
          </a:p>
        </p:txBody>
      </p:sp>
      <p:sp>
        <p:nvSpPr>
          <p:cNvPr id="24" name="23 CuadroTexto"/>
          <p:cNvSpPr txBox="1"/>
          <p:nvPr/>
        </p:nvSpPr>
        <p:spPr>
          <a:xfrm>
            <a:off x="981435" y="3598074"/>
            <a:ext cx="716022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b="1" dirty="0" smtClean="0">
                <a:latin typeface="Script MT Bold" pitchFamily="66" charset="0"/>
              </a:rPr>
              <a:t>Por ser </a:t>
            </a:r>
            <a:r>
              <a:rPr lang="es-CO" b="1" dirty="0" smtClean="0">
                <a:latin typeface="Script MT Bold" pitchFamily="66" charset="0"/>
              </a:rPr>
              <a:t>promovido </a:t>
            </a:r>
            <a:r>
              <a:rPr lang="es-CO" b="1" dirty="0" smtClean="0">
                <a:latin typeface="Script MT Bold" pitchFamily="66" charset="0"/>
              </a:rPr>
              <a:t>al grado Primero de Educación Básica Primaria, cumpliendo con los requisitos exigidos durante el año  escolar 2025</a:t>
            </a:r>
            <a:endParaRPr lang="es-CO" b="1" dirty="0">
              <a:latin typeface="Script MT Bold" pitchFamily="66" charset="0"/>
            </a:endParaRPr>
          </a:p>
        </p:txBody>
      </p:sp>
      <p:sp>
        <p:nvSpPr>
          <p:cNvPr id="25" name="24 CuadroTexto"/>
          <p:cNvSpPr txBox="1"/>
          <p:nvPr/>
        </p:nvSpPr>
        <p:spPr>
          <a:xfrm>
            <a:off x="437124" y="2850285"/>
            <a:ext cx="821537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6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MATHIAS OSPINA PEREZ </a:t>
            </a:r>
            <a:endParaRPr lang="es-CO" sz="36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6" name="25 CuadroTexto"/>
          <p:cNvSpPr txBox="1"/>
          <p:nvPr/>
        </p:nvSpPr>
        <p:spPr>
          <a:xfrm>
            <a:off x="453864" y="4261938"/>
            <a:ext cx="7706777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050" b="1" dirty="0" smtClean="0">
                <a:latin typeface="Arial" pitchFamily="34" charset="0"/>
                <a:cs typeface="Arial" pitchFamily="34" charset="0"/>
              </a:rPr>
              <a:t>San Vicente del Caguán - Caquetá, 27 de noviembre de 2025</a:t>
            </a:r>
          </a:p>
        </p:txBody>
      </p:sp>
      <p:grpSp>
        <p:nvGrpSpPr>
          <p:cNvPr id="27" name="26 Grupo"/>
          <p:cNvGrpSpPr/>
          <p:nvPr/>
        </p:nvGrpSpPr>
        <p:grpSpPr>
          <a:xfrm>
            <a:off x="1500350" y="5029532"/>
            <a:ext cx="2338689" cy="425053"/>
            <a:chOff x="2595330" y="4865960"/>
            <a:chExt cx="2555775" cy="425053"/>
          </a:xfrm>
        </p:grpSpPr>
        <p:sp>
          <p:nvSpPr>
            <p:cNvPr id="28" name="27 CuadroTexto"/>
            <p:cNvSpPr txBox="1"/>
            <p:nvPr/>
          </p:nvSpPr>
          <p:spPr>
            <a:xfrm>
              <a:off x="2595330" y="4865960"/>
              <a:ext cx="2555775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100" b="1" dirty="0" smtClean="0">
                  <a:latin typeface="+mj-lt"/>
                </a:rPr>
                <a:t>Mg. DARIO MURCIA LOZADA</a:t>
              </a:r>
              <a:endParaRPr lang="es-CO" sz="1100" b="1" dirty="0" smtClean="0">
                <a:latin typeface="+mj-lt"/>
                <a:cs typeface="Arial" pitchFamily="34" charset="0"/>
              </a:endParaRPr>
            </a:p>
          </p:txBody>
        </p:sp>
        <p:sp>
          <p:nvSpPr>
            <p:cNvPr id="29" name="28 CuadroTexto"/>
            <p:cNvSpPr txBox="1"/>
            <p:nvPr/>
          </p:nvSpPr>
          <p:spPr>
            <a:xfrm>
              <a:off x="2696827" y="5029403"/>
              <a:ext cx="2338857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050" b="1" dirty="0" smtClean="0">
                  <a:latin typeface="+mj-lt"/>
                  <a:cs typeface="Arial" pitchFamily="34" charset="0"/>
                </a:rPr>
                <a:t>Rector</a:t>
              </a:r>
            </a:p>
          </p:txBody>
        </p:sp>
      </p:grpSp>
      <p:grpSp>
        <p:nvGrpSpPr>
          <p:cNvPr id="34" name="33 Grupo"/>
          <p:cNvGrpSpPr/>
          <p:nvPr/>
        </p:nvGrpSpPr>
        <p:grpSpPr>
          <a:xfrm>
            <a:off x="3863726" y="5029550"/>
            <a:ext cx="2338689" cy="417359"/>
            <a:chOff x="2595330" y="4865960"/>
            <a:chExt cx="2555775" cy="417359"/>
          </a:xfrm>
        </p:grpSpPr>
        <p:sp>
          <p:nvSpPr>
            <p:cNvPr id="35" name="34 CuadroTexto"/>
            <p:cNvSpPr txBox="1"/>
            <p:nvPr/>
          </p:nvSpPr>
          <p:spPr>
            <a:xfrm>
              <a:off x="2595330" y="4865960"/>
              <a:ext cx="2555775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100" b="1" dirty="0">
                  <a:latin typeface="+mj-lt"/>
                </a:rPr>
                <a:t>ROCIO DORADO CARDONA </a:t>
              </a:r>
              <a:endParaRPr lang="es-CO" sz="1100" b="1" dirty="0" smtClean="0">
                <a:latin typeface="+mj-lt"/>
                <a:cs typeface="Arial" pitchFamily="34" charset="0"/>
              </a:endParaRPr>
            </a:p>
          </p:txBody>
        </p:sp>
        <p:sp>
          <p:nvSpPr>
            <p:cNvPr id="36" name="35 CuadroTexto"/>
            <p:cNvSpPr txBox="1"/>
            <p:nvPr/>
          </p:nvSpPr>
          <p:spPr>
            <a:xfrm>
              <a:off x="2696827" y="5029403"/>
              <a:ext cx="2338857" cy="25391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ES" sz="1050" b="1" dirty="0" smtClean="0">
                  <a:latin typeface="+mj-lt"/>
                  <a:cs typeface="Arial" pitchFamily="34" charset="0"/>
                </a:rPr>
                <a:t>Titular</a:t>
              </a:r>
              <a:endParaRPr lang="es-CO" sz="1050" b="1" dirty="0" smtClean="0">
                <a:latin typeface="+mj-lt"/>
                <a:cs typeface="Arial" pitchFamily="34" charset="0"/>
              </a:endParaRPr>
            </a:p>
          </p:txBody>
        </p:sp>
      </p:grpSp>
      <p:sp>
        <p:nvSpPr>
          <p:cNvPr id="37" name="36 CuadroTexto"/>
          <p:cNvSpPr txBox="1"/>
          <p:nvPr/>
        </p:nvSpPr>
        <p:spPr>
          <a:xfrm>
            <a:off x="224809" y="882195"/>
            <a:ext cx="86400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4400" b="1" dirty="0" smtClean="0">
                <a:latin typeface="Monotype Corsiva" pitchFamily="66" charset="0"/>
              </a:rPr>
              <a:t>San Juan del Losada</a:t>
            </a:r>
            <a:endParaRPr lang="es-CO" sz="4400" dirty="0" smtClean="0">
              <a:latin typeface="Monotype Corsiva" pitchFamily="66" charset="0"/>
            </a:endParaRPr>
          </a:p>
        </p:txBody>
      </p:sp>
      <p:sp>
        <p:nvSpPr>
          <p:cNvPr id="38" name="37 CuadroTexto"/>
          <p:cNvSpPr txBox="1"/>
          <p:nvPr/>
        </p:nvSpPr>
        <p:spPr>
          <a:xfrm>
            <a:off x="478207" y="1459193"/>
            <a:ext cx="81439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400" b="1" i="1" dirty="0">
                <a:latin typeface="+mj-lt"/>
              </a:rPr>
              <a:t>SEDE </a:t>
            </a:r>
            <a:r>
              <a:rPr lang="es-CO" sz="1400" b="1" i="1" dirty="0" smtClean="0">
                <a:latin typeface="+mj-lt"/>
              </a:rPr>
              <a:t>PRINCIPAL</a:t>
            </a:r>
            <a:endParaRPr lang="es-CO" sz="1400" b="1" i="1" dirty="0">
              <a:latin typeface="+mj-lt"/>
            </a:endParaRPr>
          </a:p>
        </p:txBody>
      </p:sp>
      <p:sp>
        <p:nvSpPr>
          <p:cNvPr id="39" name="38 CuadroTexto"/>
          <p:cNvSpPr txBox="1"/>
          <p:nvPr/>
        </p:nvSpPr>
        <p:spPr>
          <a:xfrm>
            <a:off x="466831" y="3335763"/>
            <a:ext cx="81439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400" b="1" i="1" dirty="0">
                <a:latin typeface="+mj-lt"/>
              </a:rPr>
              <a:t>REGISTRO CIVIL No. 1.115.954.800</a:t>
            </a:r>
          </a:p>
        </p:txBody>
      </p:sp>
    </p:spTree>
    <p:extLst>
      <p:ext uri="{BB962C8B-B14F-4D97-AF65-F5344CB8AC3E}">
        <p14:creationId xmlns:p14="http://schemas.microsoft.com/office/powerpoint/2010/main" val="44040311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magen" descr="4.jpg"/>
          <p:cNvPicPr preferRelativeResize="0">
            <a:picLocks/>
          </p:cNvPicPr>
          <p:nvPr/>
        </p:nvPicPr>
        <p:blipFill>
          <a:blip r:embed="rId2"/>
          <a:stretch>
            <a:fillRect/>
          </a:stretch>
        </p:blipFill>
        <p:spPr>
          <a:xfrm>
            <a:off x="224809" y="222356"/>
            <a:ext cx="8640000" cy="6480000"/>
          </a:xfrm>
          <a:prstGeom prst="rect">
            <a:avLst/>
          </a:prstGeom>
          <a:ln>
            <a:solidFill>
              <a:schemeClr val="accent1"/>
            </a:solidFill>
          </a:ln>
        </p:spPr>
      </p:pic>
      <p:pic>
        <p:nvPicPr>
          <p:cNvPr id="19" name="18 Imagen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8901" y="1314969"/>
            <a:ext cx="1093525" cy="1113108"/>
          </a:xfrm>
          <a:prstGeom prst="rect">
            <a:avLst/>
          </a:prstGeom>
        </p:spPr>
      </p:pic>
      <p:sp>
        <p:nvSpPr>
          <p:cNvPr id="20" name="19 CuadroTexto"/>
          <p:cNvSpPr txBox="1"/>
          <p:nvPr/>
        </p:nvSpPr>
        <p:spPr>
          <a:xfrm>
            <a:off x="224809" y="1733431"/>
            <a:ext cx="8640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5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Diploma</a:t>
            </a:r>
            <a:endParaRPr lang="es-CO" sz="6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notype Corsiva" pitchFamily="66" charset="0"/>
            </a:endParaRPr>
          </a:p>
        </p:txBody>
      </p:sp>
      <p:sp>
        <p:nvSpPr>
          <p:cNvPr id="21" name="20 CuadroTexto"/>
          <p:cNvSpPr txBox="1"/>
          <p:nvPr/>
        </p:nvSpPr>
        <p:spPr>
          <a:xfrm>
            <a:off x="489583" y="2535113"/>
            <a:ext cx="814393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000" b="1" dirty="0" smtClean="0">
                <a:latin typeface="Script MT Bold" pitchFamily="66" charset="0"/>
              </a:rPr>
              <a:t>Que se le otorga a:</a:t>
            </a:r>
            <a:endParaRPr lang="es-CO" sz="2000" b="1" dirty="0">
              <a:latin typeface="Script MT Bold" pitchFamily="66" charset="0"/>
            </a:endParaRPr>
          </a:p>
        </p:txBody>
      </p:sp>
      <p:sp>
        <p:nvSpPr>
          <p:cNvPr id="23" name="22 CuadroTexto"/>
          <p:cNvSpPr txBox="1"/>
          <p:nvPr/>
        </p:nvSpPr>
        <p:spPr>
          <a:xfrm>
            <a:off x="224809" y="402343"/>
            <a:ext cx="86400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4400" b="1" dirty="0">
                <a:latin typeface="Monotype Corsiva" pitchFamily="66" charset="0"/>
              </a:rPr>
              <a:t>Institución Educativa </a:t>
            </a:r>
            <a:r>
              <a:rPr lang="es-CO" sz="4400" b="1" dirty="0" smtClean="0">
                <a:latin typeface="Monotype Corsiva" pitchFamily="66" charset="0"/>
              </a:rPr>
              <a:t>Rural</a:t>
            </a:r>
            <a:endParaRPr lang="es-CO" sz="4400" dirty="0" smtClean="0">
              <a:latin typeface="Monotype Corsiva" pitchFamily="66" charset="0"/>
            </a:endParaRPr>
          </a:p>
        </p:txBody>
      </p:sp>
      <p:sp>
        <p:nvSpPr>
          <p:cNvPr id="24" name="23 CuadroTexto"/>
          <p:cNvSpPr txBox="1"/>
          <p:nvPr/>
        </p:nvSpPr>
        <p:spPr>
          <a:xfrm>
            <a:off x="981435" y="3598074"/>
            <a:ext cx="716022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b="1" dirty="0" smtClean="0">
                <a:latin typeface="Script MT Bold" pitchFamily="66" charset="0"/>
              </a:rPr>
              <a:t>Por ser </a:t>
            </a:r>
            <a:r>
              <a:rPr lang="es-CO" b="1" dirty="0" smtClean="0">
                <a:latin typeface="Script MT Bold" pitchFamily="66" charset="0"/>
              </a:rPr>
              <a:t>promovida </a:t>
            </a:r>
            <a:r>
              <a:rPr lang="es-CO" b="1" dirty="0" smtClean="0">
                <a:latin typeface="Script MT Bold" pitchFamily="66" charset="0"/>
              </a:rPr>
              <a:t>al grado Primero de Educación Básica Primaria, cumpliendo con los requisitos exigidos durante el año  escolar 2025</a:t>
            </a:r>
            <a:endParaRPr lang="es-CO" b="1" dirty="0">
              <a:latin typeface="Script MT Bold" pitchFamily="66" charset="0"/>
            </a:endParaRPr>
          </a:p>
        </p:txBody>
      </p:sp>
      <p:sp>
        <p:nvSpPr>
          <p:cNvPr id="25" name="24 CuadroTexto"/>
          <p:cNvSpPr txBox="1"/>
          <p:nvPr/>
        </p:nvSpPr>
        <p:spPr>
          <a:xfrm>
            <a:off x="437124" y="2850285"/>
            <a:ext cx="821537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6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DANNA ISABEL RAMIREZ GOMEZ </a:t>
            </a:r>
            <a:endParaRPr lang="es-CO" sz="36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6" name="25 CuadroTexto"/>
          <p:cNvSpPr txBox="1"/>
          <p:nvPr/>
        </p:nvSpPr>
        <p:spPr>
          <a:xfrm>
            <a:off x="453864" y="4261938"/>
            <a:ext cx="7706777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050" b="1" dirty="0" smtClean="0">
                <a:latin typeface="Arial" pitchFamily="34" charset="0"/>
                <a:cs typeface="Arial" pitchFamily="34" charset="0"/>
              </a:rPr>
              <a:t>San Vicente del Caguán - Caquetá, 27 de noviembre de 2025</a:t>
            </a:r>
          </a:p>
        </p:txBody>
      </p:sp>
      <p:grpSp>
        <p:nvGrpSpPr>
          <p:cNvPr id="27" name="26 Grupo"/>
          <p:cNvGrpSpPr/>
          <p:nvPr/>
        </p:nvGrpSpPr>
        <p:grpSpPr>
          <a:xfrm>
            <a:off x="1500350" y="5029532"/>
            <a:ext cx="2338689" cy="425053"/>
            <a:chOff x="2595330" y="4865960"/>
            <a:chExt cx="2555775" cy="425053"/>
          </a:xfrm>
        </p:grpSpPr>
        <p:sp>
          <p:nvSpPr>
            <p:cNvPr id="28" name="27 CuadroTexto"/>
            <p:cNvSpPr txBox="1"/>
            <p:nvPr/>
          </p:nvSpPr>
          <p:spPr>
            <a:xfrm>
              <a:off x="2595330" y="4865960"/>
              <a:ext cx="2555775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100" b="1" dirty="0" smtClean="0">
                  <a:latin typeface="+mj-lt"/>
                </a:rPr>
                <a:t>Mg. DARIO MURCIA LOZADA</a:t>
              </a:r>
              <a:endParaRPr lang="es-CO" sz="1100" b="1" dirty="0" smtClean="0">
                <a:latin typeface="+mj-lt"/>
                <a:cs typeface="Arial" pitchFamily="34" charset="0"/>
              </a:endParaRPr>
            </a:p>
          </p:txBody>
        </p:sp>
        <p:sp>
          <p:nvSpPr>
            <p:cNvPr id="29" name="28 CuadroTexto"/>
            <p:cNvSpPr txBox="1"/>
            <p:nvPr/>
          </p:nvSpPr>
          <p:spPr>
            <a:xfrm>
              <a:off x="2696827" y="5029403"/>
              <a:ext cx="2338857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050" b="1" dirty="0" smtClean="0">
                  <a:latin typeface="+mj-lt"/>
                  <a:cs typeface="Arial" pitchFamily="34" charset="0"/>
                </a:rPr>
                <a:t>Rector</a:t>
              </a:r>
            </a:p>
          </p:txBody>
        </p:sp>
      </p:grpSp>
      <p:grpSp>
        <p:nvGrpSpPr>
          <p:cNvPr id="34" name="33 Grupo"/>
          <p:cNvGrpSpPr/>
          <p:nvPr/>
        </p:nvGrpSpPr>
        <p:grpSpPr>
          <a:xfrm>
            <a:off x="3863726" y="5029550"/>
            <a:ext cx="2338689" cy="417359"/>
            <a:chOff x="2595330" y="4865960"/>
            <a:chExt cx="2555775" cy="417359"/>
          </a:xfrm>
        </p:grpSpPr>
        <p:sp>
          <p:nvSpPr>
            <p:cNvPr id="35" name="34 CuadroTexto"/>
            <p:cNvSpPr txBox="1"/>
            <p:nvPr/>
          </p:nvSpPr>
          <p:spPr>
            <a:xfrm>
              <a:off x="2595330" y="4865960"/>
              <a:ext cx="2555775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100" b="1" dirty="0">
                  <a:latin typeface="+mj-lt"/>
                </a:rPr>
                <a:t>ROCIO DORADO CARDONA </a:t>
              </a:r>
              <a:endParaRPr lang="es-CO" sz="1100" b="1" dirty="0" smtClean="0">
                <a:latin typeface="+mj-lt"/>
                <a:cs typeface="Arial" pitchFamily="34" charset="0"/>
              </a:endParaRPr>
            </a:p>
          </p:txBody>
        </p:sp>
        <p:sp>
          <p:nvSpPr>
            <p:cNvPr id="36" name="35 CuadroTexto"/>
            <p:cNvSpPr txBox="1"/>
            <p:nvPr/>
          </p:nvSpPr>
          <p:spPr>
            <a:xfrm>
              <a:off x="2696827" y="5029403"/>
              <a:ext cx="2338857" cy="25391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ES" sz="1050" b="1" dirty="0" smtClean="0">
                  <a:latin typeface="+mj-lt"/>
                  <a:cs typeface="Arial" pitchFamily="34" charset="0"/>
                </a:rPr>
                <a:t>Titular</a:t>
              </a:r>
              <a:endParaRPr lang="es-CO" sz="1050" b="1" dirty="0" smtClean="0">
                <a:latin typeface="+mj-lt"/>
                <a:cs typeface="Arial" pitchFamily="34" charset="0"/>
              </a:endParaRPr>
            </a:p>
          </p:txBody>
        </p:sp>
      </p:grpSp>
      <p:sp>
        <p:nvSpPr>
          <p:cNvPr id="37" name="36 CuadroTexto"/>
          <p:cNvSpPr txBox="1"/>
          <p:nvPr/>
        </p:nvSpPr>
        <p:spPr>
          <a:xfrm>
            <a:off x="224809" y="882195"/>
            <a:ext cx="86400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4400" b="1" dirty="0" smtClean="0">
                <a:latin typeface="Monotype Corsiva" pitchFamily="66" charset="0"/>
              </a:rPr>
              <a:t>San Juan del Losada</a:t>
            </a:r>
            <a:endParaRPr lang="es-CO" sz="4400" dirty="0" smtClean="0">
              <a:latin typeface="Monotype Corsiva" pitchFamily="66" charset="0"/>
            </a:endParaRPr>
          </a:p>
        </p:txBody>
      </p:sp>
      <p:sp>
        <p:nvSpPr>
          <p:cNvPr id="38" name="37 CuadroTexto"/>
          <p:cNvSpPr txBox="1"/>
          <p:nvPr/>
        </p:nvSpPr>
        <p:spPr>
          <a:xfrm>
            <a:off x="478207" y="1459193"/>
            <a:ext cx="81439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400" b="1" i="1" dirty="0">
                <a:latin typeface="+mj-lt"/>
              </a:rPr>
              <a:t>SEDE </a:t>
            </a:r>
            <a:r>
              <a:rPr lang="es-CO" sz="1400" b="1" i="1" dirty="0" smtClean="0">
                <a:latin typeface="+mj-lt"/>
              </a:rPr>
              <a:t>PRINCIPAL</a:t>
            </a:r>
            <a:endParaRPr lang="es-CO" sz="1400" b="1" i="1" dirty="0">
              <a:latin typeface="+mj-lt"/>
            </a:endParaRPr>
          </a:p>
        </p:txBody>
      </p:sp>
      <p:sp>
        <p:nvSpPr>
          <p:cNvPr id="39" name="38 CuadroTexto"/>
          <p:cNvSpPr txBox="1"/>
          <p:nvPr/>
        </p:nvSpPr>
        <p:spPr>
          <a:xfrm>
            <a:off x="466831" y="3335763"/>
            <a:ext cx="81439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400" b="1" i="1" dirty="0">
                <a:latin typeface="+mj-lt"/>
              </a:rPr>
              <a:t>REGISTRO CIVIL No. 1.117.842.391</a:t>
            </a:r>
          </a:p>
        </p:txBody>
      </p:sp>
    </p:spTree>
    <p:extLst>
      <p:ext uri="{BB962C8B-B14F-4D97-AF65-F5344CB8AC3E}">
        <p14:creationId xmlns:p14="http://schemas.microsoft.com/office/powerpoint/2010/main" val="270846729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magen" descr="4.jpg"/>
          <p:cNvPicPr preferRelativeResize="0">
            <a:picLocks/>
          </p:cNvPicPr>
          <p:nvPr/>
        </p:nvPicPr>
        <p:blipFill>
          <a:blip r:embed="rId2"/>
          <a:stretch>
            <a:fillRect/>
          </a:stretch>
        </p:blipFill>
        <p:spPr>
          <a:xfrm>
            <a:off x="224809" y="222356"/>
            <a:ext cx="8640000" cy="6480000"/>
          </a:xfrm>
          <a:prstGeom prst="rect">
            <a:avLst/>
          </a:prstGeom>
          <a:ln>
            <a:solidFill>
              <a:schemeClr val="accent1"/>
            </a:solidFill>
          </a:ln>
        </p:spPr>
      </p:pic>
      <p:pic>
        <p:nvPicPr>
          <p:cNvPr id="19" name="18 Imagen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8901" y="1314969"/>
            <a:ext cx="1093525" cy="1113108"/>
          </a:xfrm>
          <a:prstGeom prst="rect">
            <a:avLst/>
          </a:prstGeom>
        </p:spPr>
      </p:pic>
      <p:sp>
        <p:nvSpPr>
          <p:cNvPr id="20" name="19 CuadroTexto"/>
          <p:cNvSpPr txBox="1"/>
          <p:nvPr/>
        </p:nvSpPr>
        <p:spPr>
          <a:xfrm>
            <a:off x="224809" y="1733431"/>
            <a:ext cx="8640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5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Diploma</a:t>
            </a:r>
            <a:endParaRPr lang="es-CO" sz="6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notype Corsiva" pitchFamily="66" charset="0"/>
            </a:endParaRPr>
          </a:p>
        </p:txBody>
      </p:sp>
      <p:sp>
        <p:nvSpPr>
          <p:cNvPr id="21" name="20 CuadroTexto"/>
          <p:cNvSpPr txBox="1"/>
          <p:nvPr/>
        </p:nvSpPr>
        <p:spPr>
          <a:xfrm>
            <a:off x="489583" y="2535113"/>
            <a:ext cx="814393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000" b="1" dirty="0" smtClean="0">
                <a:latin typeface="Script MT Bold" pitchFamily="66" charset="0"/>
              </a:rPr>
              <a:t>Que se le otorga a:</a:t>
            </a:r>
            <a:endParaRPr lang="es-CO" sz="2000" b="1" dirty="0">
              <a:latin typeface="Script MT Bold" pitchFamily="66" charset="0"/>
            </a:endParaRPr>
          </a:p>
        </p:txBody>
      </p:sp>
      <p:sp>
        <p:nvSpPr>
          <p:cNvPr id="23" name="22 CuadroTexto"/>
          <p:cNvSpPr txBox="1"/>
          <p:nvPr/>
        </p:nvSpPr>
        <p:spPr>
          <a:xfrm>
            <a:off x="224809" y="402343"/>
            <a:ext cx="86400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4400" b="1" dirty="0">
                <a:latin typeface="Monotype Corsiva" pitchFamily="66" charset="0"/>
              </a:rPr>
              <a:t>Institución Educativa </a:t>
            </a:r>
            <a:r>
              <a:rPr lang="es-CO" sz="4400" b="1" dirty="0" smtClean="0">
                <a:latin typeface="Monotype Corsiva" pitchFamily="66" charset="0"/>
              </a:rPr>
              <a:t>Rural</a:t>
            </a:r>
            <a:endParaRPr lang="es-CO" sz="4400" dirty="0" smtClean="0">
              <a:latin typeface="Monotype Corsiva" pitchFamily="66" charset="0"/>
            </a:endParaRPr>
          </a:p>
        </p:txBody>
      </p:sp>
      <p:sp>
        <p:nvSpPr>
          <p:cNvPr id="24" name="23 CuadroTexto"/>
          <p:cNvSpPr txBox="1"/>
          <p:nvPr/>
        </p:nvSpPr>
        <p:spPr>
          <a:xfrm>
            <a:off x="981435" y="3598074"/>
            <a:ext cx="716022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b="1" dirty="0" smtClean="0">
                <a:latin typeface="Script MT Bold" pitchFamily="66" charset="0"/>
              </a:rPr>
              <a:t>Por ser </a:t>
            </a:r>
            <a:r>
              <a:rPr lang="es-CO" b="1" dirty="0" smtClean="0">
                <a:latin typeface="Script MT Bold" pitchFamily="66" charset="0"/>
              </a:rPr>
              <a:t>promovido </a:t>
            </a:r>
            <a:r>
              <a:rPr lang="es-CO" b="1" dirty="0" smtClean="0">
                <a:latin typeface="Script MT Bold" pitchFamily="66" charset="0"/>
              </a:rPr>
              <a:t>al grado Primero de Educación Básica Primaria, cumpliendo con los requisitos exigidos durante el año  escolar 2025</a:t>
            </a:r>
            <a:endParaRPr lang="es-CO" b="1" dirty="0">
              <a:latin typeface="Script MT Bold" pitchFamily="66" charset="0"/>
            </a:endParaRPr>
          </a:p>
        </p:txBody>
      </p:sp>
      <p:sp>
        <p:nvSpPr>
          <p:cNvPr id="25" name="24 CuadroTexto"/>
          <p:cNvSpPr txBox="1"/>
          <p:nvPr/>
        </p:nvSpPr>
        <p:spPr>
          <a:xfrm>
            <a:off x="437124" y="2850285"/>
            <a:ext cx="821537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6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FELIPE REYES MURCIA </a:t>
            </a:r>
            <a:endParaRPr lang="es-CO" sz="36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6" name="25 CuadroTexto"/>
          <p:cNvSpPr txBox="1"/>
          <p:nvPr/>
        </p:nvSpPr>
        <p:spPr>
          <a:xfrm>
            <a:off x="453864" y="4261938"/>
            <a:ext cx="7706777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050" b="1" dirty="0" smtClean="0">
                <a:latin typeface="Arial" pitchFamily="34" charset="0"/>
                <a:cs typeface="Arial" pitchFamily="34" charset="0"/>
              </a:rPr>
              <a:t>San Vicente del Caguán - Caquetá, 27 de noviembre de 2025</a:t>
            </a:r>
          </a:p>
        </p:txBody>
      </p:sp>
      <p:grpSp>
        <p:nvGrpSpPr>
          <p:cNvPr id="27" name="26 Grupo"/>
          <p:cNvGrpSpPr/>
          <p:nvPr/>
        </p:nvGrpSpPr>
        <p:grpSpPr>
          <a:xfrm>
            <a:off x="1500350" y="5029532"/>
            <a:ext cx="2338689" cy="425053"/>
            <a:chOff x="2595330" y="4865960"/>
            <a:chExt cx="2555775" cy="425053"/>
          </a:xfrm>
        </p:grpSpPr>
        <p:sp>
          <p:nvSpPr>
            <p:cNvPr id="28" name="27 CuadroTexto"/>
            <p:cNvSpPr txBox="1"/>
            <p:nvPr/>
          </p:nvSpPr>
          <p:spPr>
            <a:xfrm>
              <a:off x="2595330" y="4865960"/>
              <a:ext cx="2555775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100" b="1" dirty="0" smtClean="0">
                  <a:latin typeface="+mj-lt"/>
                </a:rPr>
                <a:t>Mg. DARIO MURCIA LOZADA</a:t>
              </a:r>
              <a:endParaRPr lang="es-CO" sz="1100" b="1" dirty="0" smtClean="0">
                <a:latin typeface="+mj-lt"/>
                <a:cs typeface="Arial" pitchFamily="34" charset="0"/>
              </a:endParaRPr>
            </a:p>
          </p:txBody>
        </p:sp>
        <p:sp>
          <p:nvSpPr>
            <p:cNvPr id="29" name="28 CuadroTexto"/>
            <p:cNvSpPr txBox="1"/>
            <p:nvPr/>
          </p:nvSpPr>
          <p:spPr>
            <a:xfrm>
              <a:off x="2696827" y="5029403"/>
              <a:ext cx="2338857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050" b="1" dirty="0" smtClean="0">
                  <a:latin typeface="+mj-lt"/>
                  <a:cs typeface="Arial" pitchFamily="34" charset="0"/>
                </a:rPr>
                <a:t>Rector</a:t>
              </a:r>
            </a:p>
          </p:txBody>
        </p:sp>
      </p:grpSp>
      <p:grpSp>
        <p:nvGrpSpPr>
          <p:cNvPr id="34" name="33 Grupo"/>
          <p:cNvGrpSpPr/>
          <p:nvPr/>
        </p:nvGrpSpPr>
        <p:grpSpPr>
          <a:xfrm>
            <a:off x="3863726" y="5029550"/>
            <a:ext cx="2338689" cy="417359"/>
            <a:chOff x="2595330" y="4865960"/>
            <a:chExt cx="2555775" cy="417359"/>
          </a:xfrm>
        </p:grpSpPr>
        <p:sp>
          <p:nvSpPr>
            <p:cNvPr id="35" name="34 CuadroTexto"/>
            <p:cNvSpPr txBox="1"/>
            <p:nvPr/>
          </p:nvSpPr>
          <p:spPr>
            <a:xfrm>
              <a:off x="2595330" y="4865960"/>
              <a:ext cx="2555775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100" b="1" dirty="0">
                  <a:latin typeface="+mj-lt"/>
                </a:rPr>
                <a:t>ROCIO DORADO CARDONA </a:t>
              </a:r>
              <a:endParaRPr lang="es-CO" sz="1100" b="1" dirty="0" smtClean="0">
                <a:latin typeface="+mj-lt"/>
                <a:cs typeface="Arial" pitchFamily="34" charset="0"/>
              </a:endParaRPr>
            </a:p>
          </p:txBody>
        </p:sp>
        <p:sp>
          <p:nvSpPr>
            <p:cNvPr id="36" name="35 CuadroTexto"/>
            <p:cNvSpPr txBox="1"/>
            <p:nvPr/>
          </p:nvSpPr>
          <p:spPr>
            <a:xfrm>
              <a:off x="2696827" y="5029403"/>
              <a:ext cx="2338857" cy="25391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ES" sz="1050" b="1" dirty="0" smtClean="0">
                  <a:latin typeface="+mj-lt"/>
                  <a:cs typeface="Arial" pitchFamily="34" charset="0"/>
                </a:rPr>
                <a:t>Titular</a:t>
              </a:r>
              <a:endParaRPr lang="es-CO" sz="1050" b="1" dirty="0" smtClean="0">
                <a:latin typeface="+mj-lt"/>
                <a:cs typeface="Arial" pitchFamily="34" charset="0"/>
              </a:endParaRPr>
            </a:p>
          </p:txBody>
        </p:sp>
      </p:grpSp>
      <p:sp>
        <p:nvSpPr>
          <p:cNvPr id="37" name="36 CuadroTexto"/>
          <p:cNvSpPr txBox="1"/>
          <p:nvPr/>
        </p:nvSpPr>
        <p:spPr>
          <a:xfrm>
            <a:off x="224809" y="882195"/>
            <a:ext cx="86400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4400" b="1" dirty="0" smtClean="0">
                <a:latin typeface="Monotype Corsiva" pitchFamily="66" charset="0"/>
              </a:rPr>
              <a:t>San Juan del Losada</a:t>
            </a:r>
            <a:endParaRPr lang="es-CO" sz="4400" dirty="0" smtClean="0">
              <a:latin typeface="Monotype Corsiva" pitchFamily="66" charset="0"/>
            </a:endParaRPr>
          </a:p>
        </p:txBody>
      </p:sp>
      <p:sp>
        <p:nvSpPr>
          <p:cNvPr id="38" name="37 CuadroTexto"/>
          <p:cNvSpPr txBox="1"/>
          <p:nvPr/>
        </p:nvSpPr>
        <p:spPr>
          <a:xfrm>
            <a:off x="478207" y="1459193"/>
            <a:ext cx="81439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400" b="1" i="1" dirty="0">
                <a:latin typeface="+mj-lt"/>
              </a:rPr>
              <a:t>SEDE </a:t>
            </a:r>
            <a:r>
              <a:rPr lang="es-CO" sz="1400" b="1" i="1" dirty="0" smtClean="0">
                <a:latin typeface="+mj-lt"/>
              </a:rPr>
              <a:t>PRINCIPAL</a:t>
            </a:r>
            <a:endParaRPr lang="es-CO" sz="1400" b="1" i="1" dirty="0">
              <a:latin typeface="+mj-lt"/>
            </a:endParaRPr>
          </a:p>
        </p:txBody>
      </p:sp>
      <p:sp>
        <p:nvSpPr>
          <p:cNvPr id="39" name="38 CuadroTexto"/>
          <p:cNvSpPr txBox="1"/>
          <p:nvPr/>
        </p:nvSpPr>
        <p:spPr>
          <a:xfrm>
            <a:off x="466831" y="3335763"/>
            <a:ext cx="81439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400" b="1" i="1" dirty="0">
                <a:latin typeface="+mj-lt"/>
              </a:rPr>
              <a:t>REGISTRO CIVIL No. 1.117.842.204</a:t>
            </a:r>
          </a:p>
        </p:txBody>
      </p:sp>
    </p:spTree>
    <p:extLst>
      <p:ext uri="{BB962C8B-B14F-4D97-AF65-F5344CB8AC3E}">
        <p14:creationId xmlns:p14="http://schemas.microsoft.com/office/powerpoint/2010/main" val="71251369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magen" descr="4.jpg"/>
          <p:cNvPicPr preferRelativeResize="0">
            <a:picLocks/>
          </p:cNvPicPr>
          <p:nvPr/>
        </p:nvPicPr>
        <p:blipFill>
          <a:blip r:embed="rId2"/>
          <a:stretch>
            <a:fillRect/>
          </a:stretch>
        </p:blipFill>
        <p:spPr>
          <a:xfrm>
            <a:off x="224809" y="222356"/>
            <a:ext cx="8640000" cy="6480000"/>
          </a:xfrm>
          <a:prstGeom prst="rect">
            <a:avLst/>
          </a:prstGeom>
          <a:ln>
            <a:solidFill>
              <a:schemeClr val="accent1"/>
            </a:solidFill>
          </a:ln>
        </p:spPr>
      </p:pic>
      <p:pic>
        <p:nvPicPr>
          <p:cNvPr id="19" name="18 Imagen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8901" y="1314969"/>
            <a:ext cx="1093525" cy="1113108"/>
          </a:xfrm>
          <a:prstGeom prst="rect">
            <a:avLst/>
          </a:prstGeom>
        </p:spPr>
      </p:pic>
      <p:sp>
        <p:nvSpPr>
          <p:cNvPr id="20" name="19 CuadroTexto"/>
          <p:cNvSpPr txBox="1"/>
          <p:nvPr/>
        </p:nvSpPr>
        <p:spPr>
          <a:xfrm>
            <a:off x="224809" y="1733431"/>
            <a:ext cx="8640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5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Diploma</a:t>
            </a:r>
            <a:endParaRPr lang="es-CO" sz="6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notype Corsiva" pitchFamily="66" charset="0"/>
            </a:endParaRPr>
          </a:p>
        </p:txBody>
      </p:sp>
      <p:sp>
        <p:nvSpPr>
          <p:cNvPr id="21" name="20 CuadroTexto"/>
          <p:cNvSpPr txBox="1"/>
          <p:nvPr/>
        </p:nvSpPr>
        <p:spPr>
          <a:xfrm>
            <a:off x="489583" y="2535113"/>
            <a:ext cx="814393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000" b="1" dirty="0" smtClean="0">
                <a:latin typeface="Script MT Bold" pitchFamily="66" charset="0"/>
              </a:rPr>
              <a:t>Que se le otorga a:</a:t>
            </a:r>
            <a:endParaRPr lang="es-CO" sz="2000" b="1" dirty="0">
              <a:latin typeface="Script MT Bold" pitchFamily="66" charset="0"/>
            </a:endParaRPr>
          </a:p>
        </p:txBody>
      </p:sp>
      <p:sp>
        <p:nvSpPr>
          <p:cNvPr id="23" name="22 CuadroTexto"/>
          <p:cNvSpPr txBox="1"/>
          <p:nvPr/>
        </p:nvSpPr>
        <p:spPr>
          <a:xfrm>
            <a:off x="224809" y="402343"/>
            <a:ext cx="86400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4400" b="1" dirty="0">
                <a:latin typeface="Monotype Corsiva" pitchFamily="66" charset="0"/>
              </a:rPr>
              <a:t>Institución Educativa </a:t>
            </a:r>
            <a:r>
              <a:rPr lang="es-CO" sz="4400" b="1" dirty="0" smtClean="0">
                <a:latin typeface="Monotype Corsiva" pitchFamily="66" charset="0"/>
              </a:rPr>
              <a:t>Rural</a:t>
            </a:r>
            <a:endParaRPr lang="es-CO" sz="4400" dirty="0" smtClean="0">
              <a:latin typeface="Monotype Corsiva" pitchFamily="66" charset="0"/>
            </a:endParaRPr>
          </a:p>
        </p:txBody>
      </p:sp>
      <p:sp>
        <p:nvSpPr>
          <p:cNvPr id="24" name="23 CuadroTexto"/>
          <p:cNvSpPr txBox="1"/>
          <p:nvPr/>
        </p:nvSpPr>
        <p:spPr>
          <a:xfrm>
            <a:off x="981435" y="3598074"/>
            <a:ext cx="716022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b="1" dirty="0" smtClean="0">
                <a:latin typeface="Script MT Bold" pitchFamily="66" charset="0"/>
              </a:rPr>
              <a:t>Por ser </a:t>
            </a:r>
            <a:r>
              <a:rPr lang="es-CO" b="1" dirty="0" smtClean="0">
                <a:latin typeface="Script MT Bold" pitchFamily="66" charset="0"/>
              </a:rPr>
              <a:t>promovida </a:t>
            </a:r>
            <a:r>
              <a:rPr lang="es-CO" b="1" dirty="0" smtClean="0">
                <a:latin typeface="Script MT Bold" pitchFamily="66" charset="0"/>
              </a:rPr>
              <a:t>al grado Primero de Educación Básica Primaria, cumpliendo con los requisitos exigidos durante el año  escolar 2025</a:t>
            </a:r>
            <a:endParaRPr lang="es-CO" b="1" dirty="0">
              <a:latin typeface="Script MT Bold" pitchFamily="66" charset="0"/>
            </a:endParaRPr>
          </a:p>
        </p:txBody>
      </p:sp>
      <p:sp>
        <p:nvSpPr>
          <p:cNvPr id="25" name="24 CuadroTexto"/>
          <p:cNvSpPr txBox="1"/>
          <p:nvPr/>
        </p:nvSpPr>
        <p:spPr>
          <a:xfrm>
            <a:off x="437124" y="2850285"/>
            <a:ext cx="821537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6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ANTONELLA REYES PAJOI</a:t>
            </a:r>
            <a:endParaRPr lang="es-CO" sz="36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6" name="25 CuadroTexto"/>
          <p:cNvSpPr txBox="1"/>
          <p:nvPr/>
        </p:nvSpPr>
        <p:spPr>
          <a:xfrm>
            <a:off x="453864" y="4261938"/>
            <a:ext cx="7706777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050" b="1" dirty="0" smtClean="0">
                <a:latin typeface="Arial" pitchFamily="34" charset="0"/>
                <a:cs typeface="Arial" pitchFamily="34" charset="0"/>
              </a:rPr>
              <a:t>San Vicente del Caguán - Caquetá, 27 de noviembre de 2025</a:t>
            </a:r>
          </a:p>
        </p:txBody>
      </p:sp>
      <p:grpSp>
        <p:nvGrpSpPr>
          <p:cNvPr id="27" name="26 Grupo"/>
          <p:cNvGrpSpPr/>
          <p:nvPr/>
        </p:nvGrpSpPr>
        <p:grpSpPr>
          <a:xfrm>
            <a:off x="1500350" y="5029532"/>
            <a:ext cx="2338689" cy="425053"/>
            <a:chOff x="2595330" y="4865960"/>
            <a:chExt cx="2555775" cy="425053"/>
          </a:xfrm>
        </p:grpSpPr>
        <p:sp>
          <p:nvSpPr>
            <p:cNvPr id="28" name="27 CuadroTexto"/>
            <p:cNvSpPr txBox="1"/>
            <p:nvPr/>
          </p:nvSpPr>
          <p:spPr>
            <a:xfrm>
              <a:off x="2595330" y="4865960"/>
              <a:ext cx="2555775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100" b="1" dirty="0" smtClean="0">
                  <a:latin typeface="+mj-lt"/>
                </a:rPr>
                <a:t>Mg. DARIO MURCIA LOZADA</a:t>
              </a:r>
              <a:endParaRPr lang="es-CO" sz="1100" b="1" dirty="0" smtClean="0">
                <a:latin typeface="+mj-lt"/>
                <a:cs typeface="Arial" pitchFamily="34" charset="0"/>
              </a:endParaRPr>
            </a:p>
          </p:txBody>
        </p:sp>
        <p:sp>
          <p:nvSpPr>
            <p:cNvPr id="29" name="28 CuadroTexto"/>
            <p:cNvSpPr txBox="1"/>
            <p:nvPr/>
          </p:nvSpPr>
          <p:spPr>
            <a:xfrm>
              <a:off x="2696827" y="5029403"/>
              <a:ext cx="2338857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050" b="1" dirty="0" smtClean="0">
                  <a:latin typeface="+mj-lt"/>
                  <a:cs typeface="Arial" pitchFamily="34" charset="0"/>
                </a:rPr>
                <a:t>Rector</a:t>
              </a:r>
            </a:p>
          </p:txBody>
        </p:sp>
      </p:grpSp>
      <p:grpSp>
        <p:nvGrpSpPr>
          <p:cNvPr id="34" name="33 Grupo"/>
          <p:cNvGrpSpPr/>
          <p:nvPr/>
        </p:nvGrpSpPr>
        <p:grpSpPr>
          <a:xfrm>
            <a:off x="3863726" y="5029550"/>
            <a:ext cx="2338689" cy="417359"/>
            <a:chOff x="2595330" y="4865960"/>
            <a:chExt cx="2555775" cy="417359"/>
          </a:xfrm>
        </p:grpSpPr>
        <p:sp>
          <p:nvSpPr>
            <p:cNvPr id="35" name="34 CuadroTexto"/>
            <p:cNvSpPr txBox="1"/>
            <p:nvPr/>
          </p:nvSpPr>
          <p:spPr>
            <a:xfrm>
              <a:off x="2595330" y="4865960"/>
              <a:ext cx="2555775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100" b="1" dirty="0">
                  <a:latin typeface="+mj-lt"/>
                </a:rPr>
                <a:t>ROCIO DORADO CARDONA </a:t>
              </a:r>
              <a:endParaRPr lang="es-CO" sz="1100" b="1" dirty="0" smtClean="0">
                <a:latin typeface="+mj-lt"/>
                <a:cs typeface="Arial" pitchFamily="34" charset="0"/>
              </a:endParaRPr>
            </a:p>
          </p:txBody>
        </p:sp>
        <p:sp>
          <p:nvSpPr>
            <p:cNvPr id="36" name="35 CuadroTexto"/>
            <p:cNvSpPr txBox="1"/>
            <p:nvPr/>
          </p:nvSpPr>
          <p:spPr>
            <a:xfrm>
              <a:off x="2696827" y="5029403"/>
              <a:ext cx="2338857" cy="25391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ES" sz="1050" b="1" dirty="0" smtClean="0">
                  <a:latin typeface="+mj-lt"/>
                  <a:cs typeface="Arial" pitchFamily="34" charset="0"/>
                </a:rPr>
                <a:t>Titular</a:t>
              </a:r>
              <a:endParaRPr lang="es-CO" sz="1050" b="1" dirty="0" smtClean="0">
                <a:latin typeface="+mj-lt"/>
                <a:cs typeface="Arial" pitchFamily="34" charset="0"/>
              </a:endParaRPr>
            </a:p>
          </p:txBody>
        </p:sp>
      </p:grpSp>
      <p:sp>
        <p:nvSpPr>
          <p:cNvPr id="37" name="36 CuadroTexto"/>
          <p:cNvSpPr txBox="1"/>
          <p:nvPr/>
        </p:nvSpPr>
        <p:spPr>
          <a:xfrm>
            <a:off x="224809" y="882195"/>
            <a:ext cx="86400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4400" b="1" dirty="0" smtClean="0">
                <a:latin typeface="Monotype Corsiva" pitchFamily="66" charset="0"/>
              </a:rPr>
              <a:t>San Juan del Losada</a:t>
            </a:r>
            <a:endParaRPr lang="es-CO" sz="4400" dirty="0" smtClean="0">
              <a:latin typeface="Monotype Corsiva" pitchFamily="66" charset="0"/>
            </a:endParaRPr>
          </a:p>
        </p:txBody>
      </p:sp>
      <p:sp>
        <p:nvSpPr>
          <p:cNvPr id="38" name="37 CuadroTexto"/>
          <p:cNvSpPr txBox="1"/>
          <p:nvPr/>
        </p:nvSpPr>
        <p:spPr>
          <a:xfrm>
            <a:off x="478207" y="1459193"/>
            <a:ext cx="81439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400" b="1" i="1" dirty="0">
                <a:latin typeface="+mj-lt"/>
              </a:rPr>
              <a:t>SEDE </a:t>
            </a:r>
            <a:r>
              <a:rPr lang="es-CO" sz="1400" b="1" i="1" dirty="0" smtClean="0">
                <a:latin typeface="+mj-lt"/>
              </a:rPr>
              <a:t>PRINCIPAL</a:t>
            </a:r>
            <a:endParaRPr lang="es-CO" sz="1400" b="1" i="1" dirty="0">
              <a:latin typeface="+mj-lt"/>
            </a:endParaRPr>
          </a:p>
        </p:txBody>
      </p:sp>
      <p:sp>
        <p:nvSpPr>
          <p:cNvPr id="39" name="38 CuadroTexto"/>
          <p:cNvSpPr txBox="1"/>
          <p:nvPr/>
        </p:nvSpPr>
        <p:spPr>
          <a:xfrm>
            <a:off x="466831" y="3335763"/>
            <a:ext cx="81439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400" b="1" i="1" dirty="0">
                <a:latin typeface="+mj-lt"/>
              </a:rPr>
              <a:t>REGISTRO CIVIL No. 1.117.844.196</a:t>
            </a:r>
          </a:p>
        </p:txBody>
      </p:sp>
    </p:spTree>
    <p:extLst>
      <p:ext uri="{BB962C8B-B14F-4D97-AF65-F5344CB8AC3E}">
        <p14:creationId xmlns:p14="http://schemas.microsoft.com/office/powerpoint/2010/main" val="420419246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magen" descr="4.jpg"/>
          <p:cNvPicPr preferRelativeResize="0">
            <a:picLocks/>
          </p:cNvPicPr>
          <p:nvPr/>
        </p:nvPicPr>
        <p:blipFill>
          <a:blip r:embed="rId2"/>
          <a:stretch>
            <a:fillRect/>
          </a:stretch>
        </p:blipFill>
        <p:spPr>
          <a:xfrm>
            <a:off x="224809" y="222356"/>
            <a:ext cx="8640000" cy="6480000"/>
          </a:xfrm>
          <a:prstGeom prst="rect">
            <a:avLst/>
          </a:prstGeom>
          <a:ln>
            <a:solidFill>
              <a:schemeClr val="accent1"/>
            </a:solidFill>
          </a:ln>
        </p:spPr>
      </p:pic>
      <p:pic>
        <p:nvPicPr>
          <p:cNvPr id="19" name="18 Imagen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8901" y="1314969"/>
            <a:ext cx="1093525" cy="1113108"/>
          </a:xfrm>
          <a:prstGeom prst="rect">
            <a:avLst/>
          </a:prstGeom>
        </p:spPr>
      </p:pic>
      <p:sp>
        <p:nvSpPr>
          <p:cNvPr id="20" name="19 CuadroTexto"/>
          <p:cNvSpPr txBox="1"/>
          <p:nvPr/>
        </p:nvSpPr>
        <p:spPr>
          <a:xfrm>
            <a:off x="224809" y="1733431"/>
            <a:ext cx="8640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5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Diploma</a:t>
            </a:r>
            <a:endParaRPr lang="es-CO" sz="6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notype Corsiva" pitchFamily="66" charset="0"/>
            </a:endParaRPr>
          </a:p>
        </p:txBody>
      </p:sp>
      <p:sp>
        <p:nvSpPr>
          <p:cNvPr id="21" name="20 CuadroTexto"/>
          <p:cNvSpPr txBox="1"/>
          <p:nvPr/>
        </p:nvSpPr>
        <p:spPr>
          <a:xfrm>
            <a:off x="489583" y="2535113"/>
            <a:ext cx="814393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000" b="1" dirty="0" smtClean="0">
                <a:latin typeface="Script MT Bold" pitchFamily="66" charset="0"/>
              </a:rPr>
              <a:t>Que se le otorga a:</a:t>
            </a:r>
            <a:endParaRPr lang="es-CO" sz="2000" b="1" dirty="0">
              <a:latin typeface="Script MT Bold" pitchFamily="66" charset="0"/>
            </a:endParaRPr>
          </a:p>
        </p:txBody>
      </p:sp>
      <p:sp>
        <p:nvSpPr>
          <p:cNvPr id="23" name="22 CuadroTexto"/>
          <p:cNvSpPr txBox="1"/>
          <p:nvPr/>
        </p:nvSpPr>
        <p:spPr>
          <a:xfrm>
            <a:off x="224809" y="402343"/>
            <a:ext cx="86400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4400" b="1" dirty="0">
                <a:latin typeface="Monotype Corsiva" pitchFamily="66" charset="0"/>
              </a:rPr>
              <a:t>Institución Educativa </a:t>
            </a:r>
            <a:r>
              <a:rPr lang="es-CO" sz="4400" b="1" dirty="0" smtClean="0">
                <a:latin typeface="Monotype Corsiva" pitchFamily="66" charset="0"/>
              </a:rPr>
              <a:t>Rural</a:t>
            </a:r>
            <a:endParaRPr lang="es-CO" sz="4400" dirty="0" smtClean="0">
              <a:latin typeface="Monotype Corsiva" pitchFamily="66" charset="0"/>
            </a:endParaRPr>
          </a:p>
        </p:txBody>
      </p:sp>
      <p:sp>
        <p:nvSpPr>
          <p:cNvPr id="24" name="23 CuadroTexto"/>
          <p:cNvSpPr txBox="1"/>
          <p:nvPr/>
        </p:nvSpPr>
        <p:spPr>
          <a:xfrm>
            <a:off x="981435" y="3598074"/>
            <a:ext cx="716022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b="1" dirty="0" smtClean="0">
                <a:latin typeface="Script MT Bold" pitchFamily="66" charset="0"/>
              </a:rPr>
              <a:t>Por ser </a:t>
            </a:r>
            <a:r>
              <a:rPr lang="es-CO" b="1" dirty="0" smtClean="0">
                <a:latin typeface="Script MT Bold" pitchFamily="66" charset="0"/>
              </a:rPr>
              <a:t>promovida </a:t>
            </a:r>
            <a:r>
              <a:rPr lang="es-CO" b="1" dirty="0" smtClean="0">
                <a:latin typeface="Script MT Bold" pitchFamily="66" charset="0"/>
              </a:rPr>
              <a:t>al grado Primero de Educación Básica Primaria, cumpliendo con los requisitos exigidos durante el año  escolar 2025</a:t>
            </a:r>
            <a:endParaRPr lang="es-CO" b="1" dirty="0">
              <a:latin typeface="Script MT Bold" pitchFamily="66" charset="0"/>
            </a:endParaRPr>
          </a:p>
        </p:txBody>
      </p:sp>
      <p:sp>
        <p:nvSpPr>
          <p:cNvPr id="25" name="24 CuadroTexto"/>
          <p:cNvSpPr txBox="1"/>
          <p:nvPr/>
        </p:nvSpPr>
        <p:spPr>
          <a:xfrm>
            <a:off x="437124" y="2850285"/>
            <a:ext cx="821537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6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JEIINY VELASCO VALDERRAMA</a:t>
            </a:r>
            <a:endParaRPr lang="es-CO" sz="36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6" name="25 CuadroTexto"/>
          <p:cNvSpPr txBox="1"/>
          <p:nvPr/>
        </p:nvSpPr>
        <p:spPr>
          <a:xfrm>
            <a:off x="453864" y="4261938"/>
            <a:ext cx="7706777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050" b="1" dirty="0" smtClean="0">
                <a:latin typeface="Arial" pitchFamily="34" charset="0"/>
                <a:cs typeface="Arial" pitchFamily="34" charset="0"/>
              </a:rPr>
              <a:t>San Vicente del Caguán - Caquetá, 27 de noviembre de 2025</a:t>
            </a:r>
          </a:p>
        </p:txBody>
      </p:sp>
      <p:grpSp>
        <p:nvGrpSpPr>
          <p:cNvPr id="27" name="26 Grupo"/>
          <p:cNvGrpSpPr/>
          <p:nvPr/>
        </p:nvGrpSpPr>
        <p:grpSpPr>
          <a:xfrm>
            <a:off x="1500350" y="5029532"/>
            <a:ext cx="2338689" cy="425053"/>
            <a:chOff x="2595330" y="4865960"/>
            <a:chExt cx="2555775" cy="425053"/>
          </a:xfrm>
        </p:grpSpPr>
        <p:sp>
          <p:nvSpPr>
            <p:cNvPr id="28" name="27 CuadroTexto"/>
            <p:cNvSpPr txBox="1"/>
            <p:nvPr/>
          </p:nvSpPr>
          <p:spPr>
            <a:xfrm>
              <a:off x="2595330" y="4865960"/>
              <a:ext cx="2555775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100" b="1" dirty="0" smtClean="0">
                  <a:latin typeface="+mj-lt"/>
                </a:rPr>
                <a:t>Mg. DARIO MURCIA LOZADA</a:t>
              </a:r>
              <a:endParaRPr lang="es-CO" sz="1100" b="1" dirty="0" smtClean="0">
                <a:latin typeface="+mj-lt"/>
                <a:cs typeface="Arial" pitchFamily="34" charset="0"/>
              </a:endParaRPr>
            </a:p>
          </p:txBody>
        </p:sp>
        <p:sp>
          <p:nvSpPr>
            <p:cNvPr id="29" name="28 CuadroTexto"/>
            <p:cNvSpPr txBox="1"/>
            <p:nvPr/>
          </p:nvSpPr>
          <p:spPr>
            <a:xfrm>
              <a:off x="2696827" y="5029403"/>
              <a:ext cx="2338857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050" b="1" dirty="0" smtClean="0">
                  <a:latin typeface="+mj-lt"/>
                  <a:cs typeface="Arial" pitchFamily="34" charset="0"/>
                </a:rPr>
                <a:t>Rector</a:t>
              </a:r>
            </a:p>
          </p:txBody>
        </p:sp>
      </p:grpSp>
      <p:grpSp>
        <p:nvGrpSpPr>
          <p:cNvPr id="34" name="33 Grupo"/>
          <p:cNvGrpSpPr/>
          <p:nvPr/>
        </p:nvGrpSpPr>
        <p:grpSpPr>
          <a:xfrm>
            <a:off x="3863726" y="5029550"/>
            <a:ext cx="2338689" cy="417359"/>
            <a:chOff x="2595330" y="4865960"/>
            <a:chExt cx="2555775" cy="417359"/>
          </a:xfrm>
        </p:grpSpPr>
        <p:sp>
          <p:nvSpPr>
            <p:cNvPr id="35" name="34 CuadroTexto"/>
            <p:cNvSpPr txBox="1"/>
            <p:nvPr/>
          </p:nvSpPr>
          <p:spPr>
            <a:xfrm>
              <a:off x="2595330" y="4865960"/>
              <a:ext cx="2555775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100" b="1" dirty="0">
                  <a:latin typeface="+mj-lt"/>
                </a:rPr>
                <a:t>ROCIO DORADO CARDONA </a:t>
              </a:r>
              <a:endParaRPr lang="es-CO" sz="1100" b="1" dirty="0" smtClean="0">
                <a:latin typeface="+mj-lt"/>
                <a:cs typeface="Arial" pitchFamily="34" charset="0"/>
              </a:endParaRPr>
            </a:p>
          </p:txBody>
        </p:sp>
        <p:sp>
          <p:nvSpPr>
            <p:cNvPr id="36" name="35 CuadroTexto"/>
            <p:cNvSpPr txBox="1"/>
            <p:nvPr/>
          </p:nvSpPr>
          <p:spPr>
            <a:xfrm>
              <a:off x="2696827" y="5029403"/>
              <a:ext cx="2338857" cy="25391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ES" sz="1050" b="1" dirty="0" smtClean="0">
                  <a:latin typeface="+mj-lt"/>
                  <a:cs typeface="Arial" pitchFamily="34" charset="0"/>
                </a:rPr>
                <a:t>Titular</a:t>
              </a:r>
              <a:endParaRPr lang="es-CO" sz="1050" b="1" dirty="0" smtClean="0">
                <a:latin typeface="+mj-lt"/>
                <a:cs typeface="Arial" pitchFamily="34" charset="0"/>
              </a:endParaRPr>
            </a:p>
          </p:txBody>
        </p:sp>
      </p:grpSp>
      <p:sp>
        <p:nvSpPr>
          <p:cNvPr id="37" name="36 CuadroTexto"/>
          <p:cNvSpPr txBox="1"/>
          <p:nvPr/>
        </p:nvSpPr>
        <p:spPr>
          <a:xfrm>
            <a:off x="224809" y="882195"/>
            <a:ext cx="86400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4400" b="1" dirty="0" smtClean="0">
                <a:latin typeface="Monotype Corsiva" pitchFamily="66" charset="0"/>
              </a:rPr>
              <a:t>San Juan del Losada</a:t>
            </a:r>
            <a:endParaRPr lang="es-CO" sz="4400" dirty="0" smtClean="0">
              <a:latin typeface="Monotype Corsiva" pitchFamily="66" charset="0"/>
            </a:endParaRPr>
          </a:p>
        </p:txBody>
      </p:sp>
      <p:sp>
        <p:nvSpPr>
          <p:cNvPr id="38" name="37 CuadroTexto"/>
          <p:cNvSpPr txBox="1"/>
          <p:nvPr/>
        </p:nvSpPr>
        <p:spPr>
          <a:xfrm>
            <a:off x="478207" y="1459193"/>
            <a:ext cx="81439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400" b="1" i="1" dirty="0">
                <a:latin typeface="+mj-lt"/>
              </a:rPr>
              <a:t>SEDE </a:t>
            </a:r>
            <a:r>
              <a:rPr lang="es-CO" sz="1400" b="1" i="1" dirty="0" smtClean="0">
                <a:latin typeface="+mj-lt"/>
              </a:rPr>
              <a:t>PRINCIPAL</a:t>
            </a:r>
            <a:endParaRPr lang="es-CO" sz="1400" b="1" i="1" dirty="0">
              <a:latin typeface="+mj-lt"/>
            </a:endParaRPr>
          </a:p>
        </p:txBody>
      </p:sp>
      <p:sp>
        <p:nvSpPr>
          <p:cNvPr id="39" name="38 CuadroTexto"/>
          <p:cNvSpPr txBox="1"/>
          <p:nvPr/>
        </p:nvSpPr>
        <p:spPr>
          <a:xfrm>
            <a:off x="466831" y="3335763"/>
            <a:ext cx="81439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400" b="1" i="1" dirty="0">
                <a:latin typeface="+mj-lt"/>
              </a:rPr>
              <a:t>REGISTRO CIVIL No. 1.115.954.456</a:t>
            </a:r>
          </a:p>
        </p:txBody>
      </p:sp>
    </p:spTree>
    <p:extLst>
      <p:ext uri="{BB962C8B-B14F-4D97-AF65-F5344CB8AC3E}">
        <p14:creationId xmlns:p14="http://schemas.microsoft.com/office/powerpoint/2010/main" val="170423407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magen" descr="4.jpg"/>
          <p:cNvPicPr preferRelativeResize="0">
            <a:picLocks/>
          </p:cNvPicPr>
          <p:nvPr/>
        </p:nvPicPr>
        <p:blipFill>
          <a:blip r:embed="rId2"/>
          <a:stretch>
            <a:fillRect/>
          </a:stretch>
        </p:blipFill>
        <p:spPr>
          <a:xfrm>
            <a:off x="224809" y="222356"/>
            <a:ext cx="8640000" cy="6480000"/>
          </a:xfrm>
          <a:prstGeom prst="rect">
            <a:avLst/>
          </a:prstGeom>
          <a:ln>
            <a:solidFill>
              <a:schemeClr val="accent1"/>
            </a:solidFill>
          </a:ln>
        </p:spPr>
      </p:pic>
      <p:pic>
        <p:nvPicPr>
          <p:cNvPr id="19" name="18 Imagen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8901" y="1314969"/>
            <a:ext cx="1093525" cy="1113108"/>
          </a:xfrm>
          <a:prstGeom prst="rect">
            <a:avLst/>
          </a:prstGeom>
        </p:spPr>
      </p:pic>
      <p:sp>
        <p:nvSpPr>
          <p:cNvPr id="20" name="19 CuadroTexto"/>
          <p:cNvSpPr txBox="1"/>
          <p:nvPr/>
        </p:nvSpPr>
        <p:spPr>
          <a:xfrm>
            <a:off x="224809" y="1733431"/>
            <a:ext cx="8640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5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Diploma</a:t>
            </a:r>
            <a:endParaRPr lang="es-CO" sz="6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notype Corsiva" pitchFamily="66" charset="0"/>
            </a:endParaRPr>
          </a:p>
        </p:txBody>
      </p:sp>
      <p:sp>
        <p:nvSpPr>
          <p:cNvPr id="21" name="20 CuadroTexto"/>
          <p:cNvSpPr txBox="1"/>
          <p:nvPr/>
        </p:nvSpPr>
        <p:spPr>
          <a:xfrm>
            <a:off x="489583" y="2535113"/>
            <a:ext cx="814393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000" b="1" dirty="0" smtClean="0">
                <a:latin typeface="Script MT Bold" pitchFamily="66" charset="0"/>
              </a:rPr>
              <a:t>Que se le otorga a:</a:t>
            </a:r>
            <a:endParaRPr lang="es-CO" sz="2000" b="1" dirty="0">
              <a:latin typeface="Script MT Bold" pitchFamily="66" charset="0"/>
            </a:endParaRPr>
          </a:p>
        </p:txBody>
      </p:sp>
      <p:sp>
        <p:nvSpPr>
          <p:cNvPr id="23" name="22 CuadroTexto"/>
          <p:cNvSpPr txBox="1"/>
          <p:nvPr/>
        </p:nvSpPr>
        <p:spPr>
          <a:xfrm>
            <a:off x="224809" y="402343"/>
            <a:ext cx="86400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4400" b="1" dirty="0">
                <a:latin typeface="Monotype Corsiva" pitchFamily="66" charset="0"/>
              </a:rPr>
              <a:t>Institución Educativa </a:t>
            </a:r>
            <a:r>
              <a:rPr lang="es-CO" sz="4400" b="1" dirty="0" smtClean="0">
                <a:latin typeface="Monotype Corsiva" pitchFamily="66" charset="0"/>
              </a:rPr>
              <a:t>Rural</a:t>
            </a:r>
            <a:endParaRPr lang="es-CO" sz="4400" dirty="0" smtClean="0">
              <a:latin typeface="Monotype Corsiva" pitchFamily="66" charset="0"/>
            </a:endParaRPr>
          </a:p>
        </p:txBody>
      </p:sp>
      <p:sp>
        <p:nvSpPr>
          <p:cNvPr id="24" name="23 CuadroTexto"/>
          <p:cNvSpPr txBox="1"/>
          <p:nvPr/>
        </p:nvSpPr>
        <p:spPr>
          <a:xfrm>
            <a:off x="981435" y="3598074"/>
            <a:ext cx="716022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b="1" dirty="0" smtClean="0">
                <a:latin typeface="Script MT Bold" pitchFamily="66" charset="0"/>
              </a:rPr>
              <a:t>Por ser </a:t>
            </a:r>
            <a:r>
              <a:rPr lang="es-CO" b="1" dirty="0" smtClean="0">
                <a:latin typeface="Script MT Bold" pitchFamily="66" charset="0"/>
              </a:rPr>
              <a:t>promovido </a:t>
            </a:r>
            <a:r>
              <a:rPr lang="es-CO" b="1" dirty="0" smtClean="0">
                <a:latin typeface="Script MT Bold" pitchFamily="66" charset="0"/>
              </a:rPr>
              <a:t>al grado Primero de Educación Básica Primaria, cumpliendo con los requisitos exigidos durante el año  escolar 2025</a:t>
            </a:r>
            <a:endParaRPr lang="es-CO" b="1" dirty="0">
              <a:latin typeface="Script MT Bold" pitchFamily="66" charset="0"/>
            </a:endParaRPr>
          </a:p>
        </p:txBody>
      </p:sp>
      <p:sp>
        <p:nvSpPr>
          <p:cNvPr id="25" name="24 CuadroTexto"/>
          <p:cNvSpPr txBox="1"/>
          <p:nvPr/>
        </p:nvSpPr>
        <p:spPr>
          <a:xfrm>
            <a:off x="437124" y="2850285"/>
            <a:ext cx="821537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6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THOMAS VERGARA ARBOLEDA </a:t>
            </a:r>
            <a:endParaRPr lang="es-CO" sz="36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6" name="25 CuadroTexto"/>
          <p:cNvSpPr txBox="1"/>
          <p:nvPr/>
        </p:nvSpPr>
        <p:spPr>
          <a:xfrm>
            <a:off x="453864" y="4261938"/>
            <a:ext cx="7706777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050" b="1" dirty="0" smtClean="0">
                <a:latin typeface="Arial" pitchFamily="34" charset="0"/>
                <a:cs typeface="Arial" pitchFamily="34" charset="0"/>
              </a:rPr>
              <a:t>San Vicente del Caguán - Caquetá, 27 de noviembre de 2025</a:t>
            </a:r>
          </a:p>
        </p:txBody>
      </p:sp>
      <p:grpSp>
        <p:nvGrpSpPr>
          <p:cNvPr id="27" name="26 Grupo"/>
          <p:cNvGrpSpPr/>
          <p:nvPr/>
        </p:nvGrpSpPr>
        <p:grpSpPr>
          <a:xfrm>
            <a:off x="1500350" y="5029532"/>
            <a:ext cx="2338689" cy="425053"/>
            <a:chOff x="2595330" y="4865960"/>
            <a:chExt cx="2555775" cy="425053"/>
          </a:xfrm>
        </p:grpSpPr>
        <p:sp>
          <p:nvSpPr>
            <p:cNvPr id="28" name="27 CuadroTexto"/>
            <p:cNvSpPr txBox="1"/>
            <p:nvPr/>
          </p:nvSpPr>
          <p:spPr>
            <a:xfrm>
              <a:off x="2595330" y="4865960"/>
              <a:ext cx="2555775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100" b="1" dirty="0" smtClean="0">
                  <a:latin typeface="+mj-lt"/>
                </a:rPr>
                <a:t>Mg. DARIO MURCIA LOZADA</a:t>
              </a:r>
              <a:endParaRPr lang="es-CO" sz="1100" b="1" dirty="0" smtClean="0">
                <a:latin typeface="+mj-lt"/>
                <a:cs typeface="Arial" pitchFamily="34" charset="0"/>
              </a:endParaRPr>
            </a:p>
          </p:txBody>
        </p:sp>
        <p:sp>
          <p:nvSpPr>
            <p:cNvPr id="29" name="28 CuadroTexto"/>
            <p:cNvSpPr txBox="1"/>
            <p:nvPr/>
          </p:nvSpPr>
          <p:spPr>
            <a:xfrm>
              <a:off x="2696827" y="5029403"/>
              <a:ext cx="2338857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050" b="1" dirty="0" smtClean="0">
                  <a:latin typeface="+mj-lt"/>
                  <a:cs typeface="Arial" pitchFamily="34" charset="0"/>
                </a:rPr>
                <a:t>Rector</a:t>
              </a:r>
            </a:p>
          </p:txBody>
        </p:sp>
      </p:grpSp>
      <p:grpSp>
        <p:nvGrpSpPr>
          <p:cNvPr id="34" name="33 Grupo"/>
          <p:cNvGrpSpPr/>
          <p:nvPr/>
        </p:nvGrpSpPr>
        <p:grpSpPr>
          <a:xfrm>
            <a:off x="3863726" y="5029550"/>
            <a:ext cx="2338689" cy="417359"/>
            <a:chOff x="2595330" y="4865960"/>
            <a:chExt cx="2555775" cy="417359"/>
          </a:xfrm>
        </p:grpSpPr>
        <p:sp>
          <p:nvSpPr>
            <p:cNvPr id="35" name="34 CuadroTexto"/>
            <p:cNvSpPr txBox="1"/>
            <p:nvPr/>
          </p:nvSpPr>
          <p:spPr>
            <a:xfrm>
              <a:off x="2595330" y="4865960"/>
              <a:ext cx="2555775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100" b="1" dirty="0">
                  <a:latin typeface="+mj-lt"/>
                </a:rPr>
                <a:t>ROCIO DORADO CARDONA </a:t>
              </a:r>
              <a:endParaRPr lang="es-CO" sz="1100" b="1" dirty="0" smtClean="0">
                <a:latin typeface="+mj-lt"/>
                <a:cs typeface="Arial" pitchFamily="34" charset="0"/>
              </a:endParaRPr>
            </a:p>
          </p:txBody>
        </p:sp>
        <p:sp>
          <p:nvSpPr>
            <p:cNvPr id="36" name="35 CuadroTexto"/>
            <p:cNvSpPr txBox="1"/>
            <p:nvPr/>
          </p:nvSpPr>
          <p:spPr>
            <a:xfrm>
              <a:off x="2696827" y="5029403"/>
              <a:ext cx="2338857" cy="25391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ES" sz="1050" b="1" dirty="0" smtClean="0">
                  <a:latin typeface="+mj-lt"/>
                  <a:cs typeface="Arial" pitchFamily="34" charset="0"/>
                </a:rPr>
                <a:t>Titular</a:t>
              </a:r>
              <a:endParaRPr lang="es-CO" sz="1050" b="1" dirty="0" smtClean="0">
                <a:latin typeface="+mj-lt"/>
                <a:cs typeface="Arial" pitchFamily="34" charset="0"/>
              </a:endParaRPr>
            </a:p>
          </p:txBody>
        </p:sp>
      </p:grpSp>
      <p:sp>
        <p:nvSpPr>
          <p:cNvPr id="37" name="36 CuadroTexto"/>
          <p:cNvSpPr txBox="1"/>
          <p:nvPr/>
        </p:nvSpPr>
        <p:spPr>
          <a:xfrm>
            <a:off x="224809" y="882195"/>
            <a:ext cx="86400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4400" b="1" dirty="0" smtClean="0">
                <a:latin typeface="Monotype Corsiva" pitchFamily="66" charset="0"/>
              </a:rPr>
              <a:t>San Juan del Losada</a:t>
            </a:r>
            <a:endParaRPr lang="es-CO" sz="4400" dirty="0" smtClean="0">
              <a:latin typeface="Monotype Corsiva" pitchFamily="66" charset="0"/>
            </a:endParaRPr>
          </a:p>
        </p:txBody>
      </p:sp>
      <p:sp>
        <p:nvSpPr>
          <p:cNvPr id="38" name="37 CuadroTexto"/>
          <p:cNvSpPr txBox="1"/>
          <p:nvPr/>
        </p:nvSpPr>
        <p:spPr>
          <a:xfrm>
            <a:off x="478207" y="1459193"/>
            <a:ext cx="81439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400" b="1" i="1" dirty="0">
                <a:latin typeface="+mj-lt"/>
              </a:rPr>
              <a:t>SEDE </a:t>
            </a:r>
            <a:r>
              <a:rPr lang="es-CO" sz="1400" b="1" i="1" dirty="0" smtClean="0">
                <a:latin typeface="+mj-lt"/>
              </a:rPr>
              <a:t>PRINCIPAL</a:t>
            </a:r>
            <a:endParaRPr lang="es-CO" sz="1400" b="1" i="1" dirty="0">
              <a:latin typeface="+mj-lt"/>
            </a:endParaRPr>
          </a:p>
        </p:txBody>
      </p:sp>
      <p:sp>
        <p:nvSpPr>
          <p:cNvPr id="39" name="38 CuadroTexto"/>
          <p:cNvSpPr txBox="1"/>
          <p:nvPr/>
        </p:nvSpPr>
        <p:spPr>
          <a:xfrm>
            <a:off x="466831" y="3335763"/>
            <a:ext cx="81439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400" b="1" i="1" dirty="0">
                <a:latin typeface="+mj-lt"/>
              </a:rPr>
              <a:t>REGISTRO CIVIL No. 1.116.924.854</a:t>
            </a:r>
          </a:p>
        </p:txBody>
      </p:sp>
    </p:spTree>
    <p:extLst>
      <p:ext uri="{BB962C8B-B14F-4D97-AF65-F5344CB8AC3E}">
        <p14:creationId xmlns:p14="http://schemas.microsoft.com/office/powerpoint/2010/main" val="954402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magen" descr="4.jpg"/>
          <p:cNvPicPr preferRelativeResize="0">
            <a:picLocks/>
          </p:cNvPicPr>
          <p:nvPr/>
        </p:nvPicPr>
        <p:blipFill>
          <a:blip r:embed="rId2"/>
          <a:stretch>
            <a:fillRect/>
          </a:stretch>
        </p:blipFill>
        <p:spPr>
          <a:xfrm>
            <a:off x="224809" y="222356"/>
            <a:ext cx="8640000" cy="6480000"/>
          </a:xfrm>
          <a:prstGeom prst="rect">
            <a:avLst/>
          </a:prstGeom>
          <a:ln>
            <a:solidFill>
              <a:schemeClr val="accent1"/>
            </a:solidFill>
          </a:ln>
        </p:spPr>
      </p:pic>
      <p:pic>
        <p:nvPicPr>
          <p:cNvPr id="19" name="18 Imagen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8901" y="1314969"/>
            <a:ext cx="1093525" cy="1113108"/>
          </a:xfrm>
          <a:prstGeom prst="rect">
            <a:avLst/>
          </a:prstGeom>
        </p:spPr>
      </p:pic>
      <p:sp>
        <p:nvSpPr>
          <p:cNvPr id="20" name="19 CuadroTexto"/>
          <p:cNvSpPr txBox="1"/>
          <p:nvPr/>
        </p:nvSpPr>
        <p:spPr>
          <a:xfrm>
            <a:off x="224809" y="1733431"/>
            <a:ext cx="8640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5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Diploma</a:t>
            </a:r>
            <a:endParaRPr lang="es-CO" sz="6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notype Corsiva" pitchFamily="66" charset="0"/>
            </a:endParaRPr>
          </a:p>
        </p:txBody>
      </p:sp>
      <p:sp>
        <p:nvSpPr>
          <p:cNvPr id="21" name="20 CuadroTexto"/>
          <p:cNvSpPr txBox="1"/>
          <p:nvPr/>
        </p:nvSpPr>
        <p:spPr>
          <a:xfrm>
            <a:off x="489583" y="2535113"/>
            <a:ext cx="814393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000" b="1" dirty="0" smtClean="0">
                <a:latin typeface="Script MT Bold" pitchFamily="66" charset="0"/>
              </a:rPr>
              <a:t>Que se le otorga a:</a:t>
            </a:r>
            <a:endParaRPr lang="es-CO" sz="2000" b="1" dirty="0">
              <a:latin typeface="Script MT Bold" pitchFamily="66" charset="0"/>
            </a:endParaRPr>
          </a:p>
        </p:txBody>
      </p:sp>
      <p:sp>
        <p:nvSpPr>
          <p:cNvPr id="23" name="22 CuadroTexto"/>
          <p:cNvSpPr txBox="1"/>
          <p:nvPr/>
        </p:nvSpPr>
        <p:spPr>
          <a:xfrm>
            <a:off x="224809" y="402343"/>
            <a:ext cx="86400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4400" b="1" dirty="0">
                <a:latin typeface="Monotype Corsiva" pitchFamily="66" charset="0"/>
              </a:rPr>
              <a:t>Institución Educativa </a:t>
            </a:r>
            <a:r>
              <a:rPr lang="es-CO" sz="4400" b="1" dirty="0" smtClean="0">
                <a:latin typeface="Monotype Corsiva" pitchFamily="66" charset="0"/>
              </a:rPr>
              <a:t>Rural</a:t>
            </a:r>
            <a:endParaRPr lang="es-CO" sz="4400" dirty="0" smtClean="0">
              <a:latin typeface="Monotype Corsiva" pitchFamily="66" charset="0"/>
            </a:endParaRPr>
          </a:p>
        </p:txBody>
      </p:sp>
      <p:sp>
        <p:nvSpPr>
          <p:cNvPr id="24" name="23 CuadroTexto"/>
          <p:cNvSpPr txBox="1"/>
          <p:nvPr/>
        </p:nvSpPr>
        <p:spPr>
          <a:xfrm>
            <a:off x="981435" y="3598074"/>
            <a:ext cx="716022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b="1" dirty="0" smtClean="0">
                <a:latin typeface="Script MT Bold" pitchFamily="66" charset="0"/>
              </a:rPr>
              <a:t>Por ser promovida al grado Primero de Educación Básica Primaria, cumpliendo con los requisitos exigidos durante el año  escolar 2025</a:t>
            </a:r>
            <a:endParaRPr lang="es-CO" b="1" dirty="0">
              <a:latin typeface="Script MT Bold" pitchFamily="66" charset="0"/>
            </a:endParaRPr>
          </a:p>
        </p:txBody>
      </p:sp>
      <p:sp>
        <p:nvSpPr>
          <p:cNvPr id="25" name="24 CuadroTexto"/>
          <p:cNvSpPr txBox="1"/>
          <p:nvPr/>
        </p:nvSpPr>
        <p:spPr>
          <a:xfrm>
            <a:off x="437124" y="2850285"/>
            <a:ext cx="821537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6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VALERIA LUGO SARRIA</a:t>
            </a:r>
            <a:endParaRPr lang="es-CO" sz="36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6" name="25 CuadroTexto"/>
          <p:cNvSpPr txBox="1"/>
          <p:nvPr/>
        </p:nvSpPr>
        <p:spPr>
          <a:xfrm>
            <a:off x="453864" y="4261938"/>
            <a:ext cx="7706777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050" b="1" dirty="0" smtClean="0">
                <a:latin typeface="Arial" pitchFamily="34" charset="0"/>
                <a:cs typeface="Arial" pitchFamily="34" charset="0"/>
              </a:rPr>
              <a:t>San Vicente del Caguán - Caquetá, 27 de noviembre de 2025</a:t>
            </a:r>
          </a:p>
        </p:txBody>
      </p:sp>
      <p:grpSp>
        <p:nvGrpSpPr>
          <p:cNvPr id="27" name="26 Grupo"/>
          <p:cNvGrpSpPr/>
          <p:nvPr/>
        </p:nvGrpSpPr>
        <p:grpSpPr>
          <a:xfrm>
            <a:off x="1500350" y="5029532"/>
            <a:ext cx="2338689" cy="425053"/>
            <a:chOff x="2595330" y="4865960"/>
            <a:chExt cx="2555775" cy="425053"/>
          </a:xfrm>
        </p:grpSpPr>
        <p:sp>
          <p:nvSpPr>
            <p:cNvPr id="28" name="27 CuadroTexto"/>
            <p:cNvSpPr txBox="1"/>
            <p:nvPr/>
          </p:nvSpPr>
          <p:spPr>
            <a:xfrm>
              <a:off x="2595330" y="4865960"/>
              <a:ext cx="2555775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100" b="1" dirty="0" smtClean="0">
                  <a:latin typeface="+mj-lt"/>
                </a:rPr>
                <a:t>Mg. DARIO MURCIA LOZADA</a:t>
              </a:r>
              <a:endParaRPr lang="es-CO" sz="1100" b="1" dirty="0" smtClean="0">
                <a:latin typeface="+mj-lt"/>
                <a:cs typeface="Arial" pitchFamily="34" charset="0"/>
              </a:endParaRPr>
            </a:p>
          </p:txBody>
        </p:sp>
        <p:sp>
          <p:nvSpPr>
            <p:cNvPr id="29" name="28 CuadroTexto"/>
            <p:cNvSpPr txBox="1"/>
            <p:nvPr/>
          </p:nvSpPr>
          <p:spPr>
            <a:xfrm>
              <a:off x="2696827" y="5029403"/>
              <a:ext cx="2338857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050" b="1" dirty="0" smtClean="0">
                  <a:latin typeface="+mj-lt"/>
                  <a:cs typeface="Arial" pitchFamily="34" charset="0"/>
                </a:rPr>
                <a:t>Rector</a:t>
              </a:r>
            </a:p>
          </p:txBody>
        </p:sp>
      </p:grpSp>
      <p:grpSp>
        <p:nvGrpSpPr>
          <p:cNvPr id="34" name="33 Grupo"/>
          <p:cNvGrpSpPr/>
          <p:nvPr/>
        </p:nvGrpSpPr>
        <p:grpSpPr>
          <a:xfrm>
            <a:off x="3863726" y="5045452"/>
            <a:ext cx="2338689" cy="417359"/>
            <a:chOff x="2595330" y="4865960"/>
            <a:chExt cx="2555775" cy="417359"/>
          </a:xfrm>
        </p:grpSpPr>
        <p:sp>
          <p:nvSpPr>
            <p:cNvPr id="35" name="34 CuadroTexto"/>
            <p:cNvSpPr txBox="1"/>
            <p:nvPr/>
          </p:nvSpPr>
          <p:spPr>
            <a:xfrm>
              <a:off x="2595330" y="4865960"/>
              <a:ext cx="2555775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100" b="1" dirty="0">
                  <a:latin typeface="+mj-lt"/>
                </a:rPr>
                <a:t>LINA MARSELA RAMIREZ RENTERIA</a:t>
              </a:r>
              <a:endParaRPr lang="es-CO" sz="1100" b="1" dirty="0" smtClean="0">
                <a:latin typeface="+mj-lt"/>
                <a:cs typeface="Arial" pitchFamily="34" charset="0"/>
              </a:endParaRPr>
            </a:p>
          </p:txBody>
        </p:sp>
        <p:sp>
          <p:nvSpPr>
            <p:cNvPr id="36" name="35 CuadroTexto"/>
            <p:cNvSpPr txBox="1"/>
            <p:nvPr/>
          </p:nvSpPr>
          <p:spPr>
            <a:xfrm>
              <a:off x="2696827" y="5029403"/>
              <a:ext cx="2338857" cy="25391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ES" sz="1050" b="1" dirty="0" smtClean="0">
                  <a:latin typeface="+mj-lt"/>
                  <a:cs typeface="Arial" pitchFamily="34" charset="0"/>
                </a:rPr>
                <a:t>Titular</a:t>
              </a:r>
              <a:endParaRPr lang="es-CO" sz="1050" b="1" dirty="0" smtClean="0">
                <a:latin typeface="+mj-lt"/>
                <a:cs typeface="Arial" pitchFamily="34" charset="0"/>
              </a:endParaRPr>
            </a:p>
          </p:txBody>
        </p:sp>
      </p:grpSp>
      <p:sp>
        <p:nvSpPr>
          <p:cNvPr id="37" name="36 CuadroTexto"/>
          <p:cNvSpPr txBox="1"/>
          <p:nvPr/>
        </p:nvSpPr>
        <p:spPr>
          <a:xfrm>
            <a:off x="224809" y="882195"/>
            <a:ext cx="86400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4400" b="1" dirty="0" smtClean="0">
                <a:latin typeface="Monotype Corsiva" pitchFamily="66" charset="0"/>
              </a:rPr>
              <a:t>San Juan del Losada</a:t>
            </a:r>
            <a:endParaRPr lang="es-CO" sz="4400" dirty="0" smtClean="0">
              <a:latin typeface="Monotype Corsiva" pitchFamily="66" charset="0"/>
            </a:endParaRPr>
          </a:p>
        </p:txBody>
      </p:sp>
      <p:sp>
        <p:nvSpPr>
          <p:cNvPr id="38" name="37 CuadroTexto"/>
          <p:cNvSpPr txBox="1"/>
          <p:nvPr/>
        </p:nvSpPr>
        <p:spPr>
          <a:xfrm>
            <a:off x="478207" y="1459193"/>
            <a:ext cx="81439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400" b="1" i="1" dirty="0">
                <a:latin typeface="+mj-lt"/>
              </a:rPr>
              <a:t>SEDE EL PARAISO</a:t>
            </a:r>
          </a:p>
        </p:txBody>
      </p:sp>
      <p:sp>
        <p:nvSpPr>
          <p:cNvPr id="39" name="38 CuadroTexto"/>
          <p:cNvSpPr txBox="1"/>
          <p:nvPr/>
        </p:nvSpPr>
        <p:spPr>
          <a:xfrm>
            <a:off x="466831" y="3335763"/>
            <a:ext cx="81439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400" b="1" i="1" dirty="0">
                <a:latin typeface="+mj-lt"/>
              </a:rPr>
              <a:t>REGISTRO CIVIL No. 1.117.842.480</a:t>
            </a:r>
          </a:p>
        </p:txBody>
      </p:sp>
    </p:spTree>
    <p:extLst>
      <p:ext uri="{BB962C8B-B14F-4D97-AF65-F5344CB8AC3E}">
        <p14:creationId xmlns:p14="http://schemas.microsoft.com/office/powerpoint/2010/main" val="51112366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magen" descr="4.jpg"/>
          <p:cNvPicPr preferRelativeResize="0">
            <a:picLocks/>
          </p:cNvPicPr>
          <p:nvPr/>
        </p:nvPicPr>
        <p:blipFill>
          <a:blip r:embed="rId2"/>
          <a:stretch>
            <a:fillRect/>
          </a:stretch>
        </p:blipFill>
        <p:spPr>
          <a:xfrm>
            <a:off x="224809" y="222356"/>
            <a:ext cx="8640000" cy="6480000"/>
          </a:xfrm>
          <a:prstGeom prst="rect">
            <a:avLst/>
          </a:prstGeom>
          <a:ln>
            <a:solidFill>
              <a:schemeClr val="accent1"/>
            </a:solidFill>
          </a:ln>
        </p:spPr>
      </p:pic>
      <p:pic>
        <p:nvPicPr>
          <p:cNvPr id="19" name="18 Imagen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8901" y="1314969"/>
            <a:ext cx="1093525" cy="1113108"/>
          </a:xfrm>
          <a:prstGeom prst="rect">
            <a:avLst/>
          </a:prstGeom>
        </p:spPr>
      </p:pic>
      <p:sp>
        <p:nvSpPr>
          <p:cNvPr id="20" name="19 CuadroTexto"/>
          <p:cNvSpPr txBox="1"/>
          <p:nvPr/>
        </p:nvSpPr>
        <p:spPr>
          <a:xfrm>
            <a:off x="224809" y="1733431"/>
            <a:ext cx="8640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5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Diploma</a:t>
            </a:r>
            <a:endParaRPr lang="es-CO" sz="6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notype Corsiva" pitchFamily="66" charset="0"/>
            </a:endParaRPr>
          </a:p>
        </p:txBody>
      </p:sp>
      <p:sp>
        <p:nvSpPr>
          <p:cNvPr id="21" name="20 CuadroTexto"/>
          <p:cNvSpPr txBox="1"/>
          <p:nvPr/>
        </p:nvSpPr>
        <p:spPr>
          <a:xfrm>
            <a:off x="489583" y="2535113"/>
            <a:ext cx="814393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000" b="1" dirty="0" smtClean="0">
                <a:latin typeface="Script MT Bold" pitchFamily="66" charset="0"/>
              </a:rPr>
              <a:t>Que se le otorga a:</a:t>
            </a:r>
            <a:endParaRPr lang="es-CO" sz="2000" b="1" dirty="0">
              <a:latin typeface="Script MT Bold" pitchFamily="66" charset="0"/>
            </a:endParaRPr>
          </a:p>
        </p:txBody>
      </p:sp>
      <p:sp>
        <p:nvSpPr>
          <p:cNvPr id="23" name="22 CuadroTexto"/>
          <p:cNvSpPr txBox="1"/>
          <p:nvPr/>
        </p:nvSpPr>
        <p:spPr>
          <a:xfrm>
            <a:off x="224809" y="402343"/>
            <a:ext cx="86400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4400" b="1" dirty="0">
                <a:latin typeface="Monotype Corsiva" pitchFamily="66" charset="0"/>
              </a:rPr>
              <a:t>Institución Educativa </a:t>
            </a:r>
            <a:r>
              <a:rPr lang="es-CO" sz="4400" b="1" dirty="0" smtClean="0">
                <a:latin typeface="Monotype Corsiva" pitchFamily="66" charset="0"/>
              </a:rPr>
              <a:t>Rural</a:t>
            </a:r>
            <a:endParaRPr lang="es-CO" sz="4400" dirty="0" smtClean="0">
              <a:latin typeface="Monotype Corsiva" pitchFamily="66" charset="0"/>
            </a:endParaRPr>
          </a:p>
        </p:txBody>
      </p:sp>
      <p:sp>
        <p:nvSpPr>
          <p:cNvPr id="24" name="23 CuadroTexto"/>
          <p:cNvSpPr txBox="1"/>
          <p:nvPr/>
        </p:nvSpPr>
        <p:spPr>
          <a:xfrm>
            <a:off x="981435" y="3598074"/>
            <a:ext cx="716022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b="1" dirty="0" smtClean="0">
                <a:latin typeface="Script MT Bold" pitchFamily="66" charset="0"/>
              </a:rPr>
              <a:t>Por ser </a:t>
            </a:r>
            <a:r>
              <a:rPr lang="es-CO" b="1" dirty="0" smtClean="0">
                <a:latin typeface="Script MT Bold" pitchFamily="66" charset="0"/>
              </a:rPr>
              <a:t>promovida </a:t>
            </a:r>
            <a:r>
              <a:rPr lang="es-CO" b="1" dirty="0" smtClean="0">
                <a:latin typeface="Script MT Bold" pitchFamily="66" charset="0"/>
              </a:rPr>
              <a:t>al grado Primero de Educación Básica Primaria, cumpliendo con los requisitos exigidos durante el año  escolar 2025</a:t>
            </a:r>
            <a:endParaRPr lang="es-CO" b="1" dirty="0">
              <a:latin typeface="Script MT Bold" pitchFamily="66" charset="0"/>
            </a:endParaRPr>
          </a:p>
        </p:txBody>
      </p:sp>
      <p:sp>
        <p:nvSpPr>
          <p:cNvPr id="25" name="24 CuadroTexto"/>
          <p:cNvSpPr txBox="1"/>
          <p:nvPr/>
        </p:nvSpPr>
        <p:spPr>
          <a:xfrm>
            <a:off x="437124" y="2850285"/>
            <a:ext cx="821537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6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MARIANA ARRIGUI CASTAÑEDA</a:t>
            </a:r>
            <a:endParaRPr lang="es-CO" sz="36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6" name="25 CuadroTexto"/>
          <p:cNvSpPr txBox="1"/>
          <p:nvPr/>
        </p:nvSpPr>
        <p:spPr>
          <a:xfrm>
            <a:off x="453864" y="4261938"/>
            <a:ext cx="7706777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050" b="1" dirty="0" smtClean="0">
                <a:latin typeface="Arial" pitchFamily="34" charset="0"/>
                <a:cs typeface="Arial" pitchFamily="34" charset="0"/>
              </a:rPr>
              <a:t>San Vicente del Caguán - Caquetá, 27 de noviembre de 2025</a:t>
            </a:r>
          </a:p>
        </p:txBody>
      </p:sp>
      <p:grpSp>
        <p:nvGrpSpPr>
          <p:cNvPr id="27" name="26 Grupo"/>
          <p:cNvGrpSpPr/>
          <p:nvPr/>
        </p:nvGrpSpPr>
        <p:grpSpPr>
          <a:xfrm>
            <a:off x="1500350" y="5029532"/>
            <a:ext cx="2338689" cy="425053"/>
            <a:chOff x="2595330" y="4865960"/>
            <a:chExt cx="2555775" cy="425053"/>
          </a:xfrm>
        </p:grpSpPr>
        <p:sp>
          <p:nvSpPr>
            <p:cNvPr id="28" name="27 CuadroTexto"/>
            <p:cNvSpPr txBox="1"/>
            <p:nvPr/>
          </p:nvSpPr>
          <p:spPr>
            <a:xfrm>
              <a:off x="2595330" y="4865960"/>
              <a:ext cx="2555775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100" b="1" dirty="0" smtClean="0">
                  <a:latin typeface="+mj-lt"/>
                </a:rPr>
                <a:t>Mg. DARIO MURCIA LOZADA</a:t>
              </a:r>
              <a:endParaRPr lang="es-CO" sz="1100" b="1" dirty="0" smtClean="0">
                <a:latin typeface="+mj-lt"/>
                <a:cs typeface="Arial" pitchFamily="34" charset="0"/>
              </a:endParaRPr>
            </a:p>
          </p:txBody>
        </p:sp>
        <p:sp>
          <p:nvSpPr>
            <p:cNvPr id="29" name="28 CuadroTexto"/>
            <p:cNvSpPr txBox="1"/>
            <p:nvPr/>
          </p:nvSpPr>
          <p:spPr>
            <a:xfrm>
              <a:off x="2696827" y="5029403"/>
              <a:ext cx="2338857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050" b="1" dirty="0" smtClean="0">
                  <a:latin typeface="+mj-lt"/>
                  <a:cs typeface="Arial" pitchFamily="34" charset="0"/>
                </a:rPr>
                <a:t>Rector</a:t>
              </a:r>
            </a:p>
          </p:txBody>
        </p:sp>
      </p:grpSp>
      <p:grpSp>
        <p:nvGrpSpPr>
          <p:cNvPr id="34" name="33 Grupo"/>
          <p:cNvGrpSpPr/>
          <p:nvPr/>
        </p:nvGrpSpPr>
        <p:grpSpPr>
          <a:xfrm>
            <a:off x="3863726" y="5029550"/>
            <a:ext cx="2338689" cy="417359"/>
            <a:chOff x="2595330" y="4865960"/>
            <a:chExt cx="2555775" cy="417359"/>
          </a:xfrm>
        </p:grpSpPr>
        <p:sp>
          <p:nvSpPr>
            <p:cNvPr id="35" name="34 CuadroTexto"/>
            <p:cNvSpPr txBox="1"/>
            <p:nvPr/>
          </p:nvSpPr>
          <p:spPr>
            <a:xfrm>
              <a:off x="2595330" y="4865960"/>
              <a:ext cx="2555775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100" b="1" dirty="0">
                  <a:latin typeface="+mj-lt"/>
                </a:rPr>
                <a:t>ROCIO DORADO CARDONA </a:t>
              </a:r>
              <a:endParaRPr lang="es-CO" sz="1100" b="1" dirty="0" smtClean="0">
                <a:latin typeface="+mj-lt"/>
                <a:cs typeface="Arial" pitchFamily="34" charset="0"/>
              </a:endParaRPr>
            </a:p>
          </p:txBody>
        </p:sp>
        <p:sp>
          <p:nvSpPr>
            <p:cNvPr id="36" name="35 CuadroTexto"/>
            <p:cNvSpPr txBox="1"/>
            <p:nvPr/>
          </p:nvSpPr>
          <p:spPr>
            <a:xfrm>
              <a:off x="2696827" y="5029403"/>
              <a:ext cx="2338857" cy="25391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ES" sz="1050" b="1" dirty="0" smtClean="0">
                  <a:latin typeface="+mj-lt"/>
                  <a:cs typeface="Arial" pitchFamily="34" charset="0"/>
                </a:rPr>
                <a:t>Titular</a:t>
              </a:r>
              <a:endParaRPr lang="es-CO" sz="1050" b="1" dirty="0" smtClean="0">
                <a:latin typeface="+mj-lt"/>
                <a:cs typeface="Arial" pitchFamily="34" charset="0"/>
              </a:endParaRPr>
            </a:p>
          </p:txBody>
        </p:sp>
      </p:grpSp>
      <p:sp>
        <p:nvSpPr>
          <p:cNvPr id="37" name="36 CuadroTexto"/>
          <p:cNvSpPr txBox="1"/>
          <p:nvPr/>
        </p:nvSpPr>
        <p:spPr>
          <a:xfrm>
            <a:off x="224809" y="882195"/>
            <a:ext cx="86400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4400" b="1" dirty="0" smtClean="0">
                <a:latin typeface="Monotype Corsiva" pitchFamily="66" charset="0"/>
              </a:rPr>
              <a:t>San Juan del Losada</a:t>
            </a:r>
            <a:endParaRPr lang="es-CO" sz="4400" dirty="0" smtClean="0">
              <a:latin typeface="Monotype Corsiva" pitchFamily="66" charset="0"/>
            </a:endParaRPr>
          </a:p>
        </p:txBody>
      </p:sp>
      <p:sp>
        <p:nvSpPr>
          <p:cNvPr id="38" name="37 CuadroTexto"/>
          <p:cNvSpPr txBox="1"/>
          <p:nvPr/>
        </p:nvSpPr>
        <p:spPr>
          <a:xfrm>
            <a:off x="478207" y="1459193"/>
            <a:ext cx="81439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400" b="1" i="1" dirty="0">
                <a:latin typeface="+mj-lt"/>
              </a:rPr>
              <a:t>SEDE </a:t>
            </a:r>
            <a:r>
              <a:rPr lang="es-CO" sz="1400" b="1" i="1" dirty="0" smtClean="0">
                <a:latin typeface="+mj-lt"/>
              </a:rPr>
              <a:t>PRINCIPAL</a:t>
            </a:r>
            <a:endParaRPr lang="es-CO" sz="1400" b="1" i="1" dirty="0">
              <a:latin typeface="+mj-lt"/>
            </a:endParaRPr>
          </a:p>
        </p:txBody>
      </p:sp>
      <p:sp>
        <p:nvSpPr>
          <p:cNvPr id="39" name="38 CuadroTexto"/>
          <p:cNvSpPr txBox="1"/>
          <p:nvPr/>
        </p:nvSpPr>
        <p:spPr>
          <a:xfrm>
            <a:off x="466831" y="3335763"/>
            <a:ext cx="81439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400" b="1" i="1" dirty="0">
                <a:latin typeface="+mj-lt"/>
              </a:rPr>
              <a:t>REGISTRO CIVIL No. 1.117.842.403</a:t>
            </a:r>
          </a:p>
        </p:txBody>
      </p:sp>
    </p:spTree>
    <p:extLst>
      <p:ext uri="{BB962C8B-B14F-4D97-AF65-F5344CB8AC3E}">
        <p14:creationId xmlns:p14="http://schemas.microsoft.com/office/powerpoint/2010/main" val="105343702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magen" descr="4.jpg"/>
          <p:cNvPicPr preferRelativeResize="0">
            <a:picLocks/>
          </p:cNvPicPr>
          <p:nvPr/>
        </p:nvPicPr>
        <p:blipFill>
          <a:blip r:embed="rId2"/>
          <a:stretch>
            <a:fillRect/>
          </a:stretch>
        </p:blipFill>
        <p:spPr>
          <a:xfrm>
            <a:off x="224809" y="222356"/>
            <a:ext cx="8640000" cy="6480000"/>
          </a:xfrm>
          <a:prstGeom prst="rect">
            <a:avLst/>
          </a:prstGeom>
          <a:ln>
            <a:solidFill>
              <a:schemeClr val="accent1"/>
            </a:solidFill>
          </a:ln>
        </p:spPr>
      </p:pic>
      <p:pic>
        <p:nvPicPr>
          <p:cNvPr id="19" name="18 Imagen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8901" y="1314969"/>
            <a:ext cx="1093525" cy="1113108"/>
          </a:xfrm>
          <a:prstGeom prst="rect">
            <a:avLst/>
          </a:prstGeom>
        </p:spPr>
      </p:pic>
      <p:sp>
        <p:nvSpPr>
          <p:cNvPr id="20" name="19 CuadroTexto"/>
          <p:cNvSpPr txBox="1"/>
          <p:nvPr/>
        </p:nvSpPr>
        <p:spPr>
          <a:xfrm>
            <a:off x="224809" y="1733431"/>
            <a:ext cx="8640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5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Diploma</a:t>
            </a:r>
            <a:endParaRPr lang="es-CO" sz="6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notype Corsiva" pitchFamily="66" charset="0"/>
            </a:endParaRPr>
          </a:p>
        </p:txBody>
      </p:sp>
      <p:sp>
        <p:nvSpPr>
          <p:cNvPr id="21" name="20 CuadroTexto"/>
          <p:cNvSpPr txBox="1"/>
          <p:nvPr/>
        </p:nvSpPr>
        <p:spPr>
          <a:xfrm>
            <a:off x="489583" y="2535113"/>
            <a:ext cx="814393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000" b="1" dirty="0" smtClean="0">
                <a:latin typeface="Script MT Bold" pitchFamily="66" charset="0"/>
              </a:rPr>
              <a:t>Que se le otorga a:</a:t>
            </a:r>
            <a:endParaRPr lang="es-CO" sz="2000" b="1" dirty="0">
              <a:latin typeface="Script MT Bold" pitchFamily="66" charset="0"/>
            </a:endParaRPr>
          </a:p>
        </p:txBody>
      </p:sp>
      <p:sp>
        <p:nvSpPr>
          <p:cNvPr id="23" name="22 CuadroTexto"/>
          <p:cNvSpPr txBox="1"/>
          <p:nvPr/>
        </p:nvSpPr>
        <p:spPr>
          <a:xfrm>
            <a:off x="224809" y="402343"/>
            <a:ext cx="86400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4400" b="1" dirty="0">
                <a:latin typeface="Monotype Corsiva" pitchFamily="66" charset="0"/>
              </a:rPr>
              <a:t>Institución Educativa </a:t>
            </a:r>
            <a:r>
              <a:rPr lang="es-CO" sz="4400" b="1" dirty="0" smtClean="0">
                <a:latin typeface="Monotype Corsiva" pitchFamily="66" charset="0"/>
              </a:rPr>
              <a:t>Rural</a:t>
            </a:r>
            <a:endParaRPr lang="es-CO" sz="4400" dirty="0" smtClean="0">
              <a:latin typeface="Monotype Corsiva" pitchFamily="66" charset="0"/>
            </a:endParaRPr>
          </a:p>
        </p:txBody>
      </p:sp>
      <p:sp>
        <p:nvSpPr>
          <p:cNvPr id="24" name="23 CuadroTexto"/>
          <p:cNvSpPr txBox="1"/>
          <p:nvPr/>
        </p:nvSpPr>
        <p:spPr>
          <a:xfrm>
            <a:off x="981435" y="3598074"/>
            <a:ext cx="716022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b="1" dirty="0" smtClean="0">
                <a:latin typeface="Script MT Bold" pitchFamily="66" charset="0"/>
              </a:rPr>
              <a:t>Por ser </a:t>
            </a:r>
            <a:r>
              <a:rPr lang="es-CO" b="1" dirty="0" smtClean="0">
                <a:latin typeface="Script MT Bold" pitchFamily="66" charset="0"/>
              </a:rPr>
              <a:t>promovido </a:t>
            </a:r>
            <a:r>
              <a:rPr lang="es-CO" b="1" dirty="0" smtClean="0">
                <a:latin typeface="Script MT Bold" pitchFamily="66" charset="0"/>
              </a:rPr>
              <a:t>al grado Primero de Educación Básica Primaria, cumpliendo con los requisitos exigidos durante el año  escolar 2025</a:t>
            </a:r>
            <a:endParaRPr lang="es-CO" b="1" dirty="0">
              <a:latin typeface="Script MT Bold" pitchFamily="66" charset="0"/>
            </a:endParaRPr>
          </a:p>
        </p:txBody>
      </p:sp>
      <p:sp>
        <p:nvSpPr>
          <p:cNvPr id="25" name="24 CuadroTexto"/>
          <p:cNvSpPr txBox="1"/>
          <p:nvPr/>
        </p:nvSpPr>
        <p:spPr>
          <a:xfrm>
            <a:off x="437124" y="2850285"/>
            <a:ext cx="821537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6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ELIAN DAVID TORRES GUZMAN </a:t>
            </a:r>
            <a:endParaRPr lang="es-CO" sz="36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6" name="25 CuadroTexto"/>
          <p:cNvSpPr txBox="1"/>
          <p:nvPr/>
        </p:nvSpPr>
        <p:spPr>
          <a:xfrm>
            <a:off x="453864" y="4261938"/>
            <a:ext cx="7706777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050" b="1" dirty="0" smtClean="0">
                <a:latin typeface="Arial" pitchFamily="34" charset="0"/>
                <a:cs typeface="Arial" pitchFamily="34" charset="0"/>
              </a:rPr>
              <a:t>San Vicente del Caguán - Caquetá, 27 de noviembre de 2025</a:t>
            </a:r>
          </a:p>
        </p:txBody>
      </p:sp>
      <p:grpSp>
        <p:nvGrpSpPr>
          <p:cNvPr id="27" name="26 Grupo"/>
          <p:cNvGrpSpPr/>
          <p:nvPr/>
        </p:nvGrpSpPr>
        <p:grpSpPr>
          <a:xfrm>
            <a:off x="1500350" y="5029532"/>
            <a:ext cx="2338689" cy="425053"/>
            <a:chOff x="2595330" y="4865960"/>
            <a:chExt cx="2555775" cy="425053"/>
          </a:xfrm>
        </p:grpSpPr>
        <p:sp>
          <p:nvSpPr>
            <p:cNvPr id="28" name="27 CuadroTexto"/>
            <p:cNvSpPr txBox="1"/>
            <p:nvPr/>
          </p:nvSpPr>
          <p:spPr>
            <a:xfrm>
              <a:off x="2595330" y="4865960"/>
              <a:ext cx="2555775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100" b="1" dirty="0" smtClean="0">
                  <a:latin typeface="+mj-lt"/>
                </a:rPr>
                <a:t>Mg. DARIO MURCIA LOZADA</a:t>
              </a:r>
              <a:endParaRPr lang="es-CO" sz="1100" b="1" dirty="0" smtClean="0">
                <a:latin typeface="+mj-lt"/>
                <a:cs typeface="Arial" pitchFamily="34" charset="0"/>
              </a:endParaRPr>
            </a:p>
          </p:txBody>
        </p:sp>
        <p:sp>
          <p:nvSpPr>
            <p:cNvPr id="29" name="28 CuadroTexto"/>
            <p:cNvSpPr txBox="1"/>
            <p:nvPr/>
          </p:nvSpPr>
          <p:spPr>
            <a:xfrm>
              <a:off x="2696827" y="5029403"/>
              <a:ext cx="2338857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050" b="1" dirty="0" smtClean="0">
                  <a:latin typeface="+mj-lt"/>
                  <a:cs typeface="Arial" pitchFamily="34" charset="0"/>
                </a:rPr>
                <a:t>Rector</a:t>
              </a:r>
            </a:p>
          </p:txBody>
        </p:sp>
      </p:grpSp>
      <p:grpSp>
        <p:nvGrpSpPr>
          <p:cNvPr id="34" name="33 Grupo"/>
          <p:cNvGrpSpPr/>
          <p:nvPr/>
        </p:nvGrpSpPr>
        <p:grpSpPr>
          <a:xfrm>
            <a:off x="3863726" y="5029550"/>
            <a:ext cx="2338689" cy="417359"/>
            <a:chOff x="2595330" y="4865960"/>
            <a:chExt cx="2555775" cy="417359"/>
          </a:xfrm>
        </p:grpSpPr>
        <p:sp>
          <p:nvSpPr>
            <p:cNvPr id="35" name="34 CuadroTexto"/>
            <p:cNvSpPr txBox="1"/>
            <p:nvPr/>
          </p:nvSpPr>
          <p:spPr>
            <a:xfrm>
              <a:off x="2595330" y="4865960"/>
              <a:ext cx="2555775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100" b="1" dirty="0">
                  <a:latin typeface="+mj-lt"/>
                </a:rPr>
                <a:t>ROCIO DORADO CARDONA </a:t>
              </a:r>
              <a:endParaRPr lang="es-CO" sz="1100" b="1" dirty="0" smtClean="0">
                <a:latin typeface="+mj-lt"/>
                <a:cs typeface="Arial" pitchFamily="34" charset="0"/>
              </a:endParaRPr>
            </a:p>
          </p:txBody>
        </p:sp>
        <p:sp>
          <p:nvSpPr>
            <p:cNvPr id="36" name="35 CuadroTexto"/>
            <p:cNvSpPr txBox="1"/>
            <p:nvPr/>
          </p:nvSpPr>
          <p:spPr>
            <a:xfrm>
              <a:off x="2696827" y="5029403"/>
              <a:ext cx="2338857" cy="25391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ES" sz="1050" b="1" dirty="0" smtClean="0">
                  <a:latin typeface="+mj-lt"/>
                  <a:cs typeface="Arial" pitchFamily="34" charset="0"/>
                </a:rPr>
                <a:t>Titular</a:t>
              </a:r>
              <a:endParaRPr lang="es-CO" sz="1050" b="1" dirty="0" smtClean="0">
                <a:latin typeface="+mj-lt"/>
                <a:cs typeface="Arial" pitchFamily="34" charset="0"/>
              </a:endParaRPr>
            </a:p>
          </p:txBody>
        </p:sp>
      </p:grpSp>
      <p:sp>
        <p:nvSpPr>
          <p:cNvPr id="37" name="36 CuadroTexto"/>
          <p:cNvSpPr txBox="1"/>
          <p:nvPr/>
        </p:nvSpPr>
        <p:spPr>
          <a:xfrm>
            <a:off x="224809" y="882195"/>
            <a:ext cx="86400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4400" b="1" dirty="0" smtClean="0">
                <a:latin typeface="Monotype Corsiva" pitchFamily="66" charset="0"/>
              </a:rPr>
              <a:t>San Juan del Losada</a:t>
            </a:r>
            <a:endParaRPr lang="es-CO" sz="4400" dirty="0" smtClean="0">
              <a:latin typeface="Monotype Corsiva" pitchFamily="66" charset="0"/>
            </a:endParaRPr>
          </a:p>
        </p:txBody>
      </p:sp>
      <p:sp>
        <p:nvSpPr>
          <p:cNvPr id="38" name="37 CuadroTexto"/>
          <p:cNvSpPr txBox="1"/>
          <p:nvPr/>
        </p:nvSpPr>
        <p:spPr>
          <a:xfrm>
            <a:off x="478207" y="1459193"/>
            <a:ext cx="81439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400" b="1" i="1" dirty="0">
                <a:latin typeface="+mj-lt"/>
              </a:rPr>
              <a:t>SEDE </a:t>
            </a:r>
            <a:r>
              <a:rPr lang="es-CO" sz="1400" b="1" i="1" dirty="0" smtClean="0">
                <a:latin typeface="+mj-lt"/>
              </a:rPr>
              <a:t>PRINCIPAL</a:t>
            </a:r>
            <a:endParaRPr lang="es-CO" sz="1400" b="1" i="1" dirty="0">
              <a:latin typeface="+mj-lt"/>
            </a:endParaRPr>
          </a:p>
        </p:txBody>
      </p:sp>
      <p:sp>
        <p:nvSpPr>
          <p:cNvPr id="39" name="38 CuadroTexto"/>
          <p:cNvSpPr txBox="1"/>
          <p:nvPr/>
        </p:nvSpPr>
        <p:spPr>
          <a:xfrm>
            <a:off x="466831" y="3335763"/>
            <a:ext cx="81439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400" b="1" i="1" dirty="0">
                <a:latin typeface="+mj-lt"/>
              </a:rPr>
              <a:t>REGISTRO CIVIL No. 1.149.468.895</a:t>
            </a:r>
          </a:p>
        </p:txBody>
      </p:sp>
    </p:spTree>
    <p:extLst>
      <p:ext uri="{BB962C8B-B14F-4D97-AF65-F5344CB8AC3E}">
        <p14:creationId xmlns:p14="http://schemas.microsoft.com/office/powerpoint/2010/main" val="37574984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magen" descr="4.jpg"/>
          <p:cNvPicPr preferRelativeResize="0">
            <a:picLocks/>
          </p:cNvPicPr>
          <p:nvPr/>
        </p:nvPicPr>
        <p:blipFill>
          <a:blip r:embed="rId2"/>
          <a:stretch>
            <a:fillRect/>
          </a:stretch>
        </p:blipFill>
        <p:spPr>
          <a:xfrm>
            <a:off x="224809" y="222356"/>
            <a:ext cx="8640000" cy="6480000"/>
          </a:xfrm>
          <a:prstGeom prst="rect">
            <a:avLst/>
          </a:prstGeom>
          <a:ln>
            <a:solidFill>
              <a:schemeClr val="accent1"/>
            </a:solidFill>
          </a:ln>
        </p:spPr>
      </p:pic>
      <p:pic>
        <p:nvPicPr>
          <p:cNvPr id="19" name="18 Imagen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8901" y="1314969"/>
            <a:ext cx="1093525" cy="1113108"/>
          </a:xfrm>
          <a:prstGeom prst="rect">
            <a:avLst/>
          </a:prstGeom>
        </p:spPr>
      </p:pic>
      <p:sp>
        <p:nvSpPr>
          <p:cNvPr id="20" name="19 CuadroTexto"/>
          <p:cNvSpPr txBox="1"/>
          <p:nvPr/>
        </p:nvSpPr>
        <p:spPr>
          <a:xfrm>
            <a:off x="224809" y="1733431"/>
            <a:ext cx="8640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5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Diploma</a:t>
            </a:r>
            <a:endParaRPr lang="es-CO" sz="6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notype Corsiva" pitchFamily="66" charset="0"/>
            </a:endParaRPr>
          </a:p>
        </p:txBody>
      </p:sp>
      <p:sp>
        <p:nvSpPr>
          <p:cNvPr id="21" name="20 CuadroTexto"/>
          <p:cNvSpPr txBox="1"/>
          <p:nvPr/>
        </p:nvSpPr>
        <p:spPr>
          <a:xfrm>
            <a:off x="489583" y="2535113"/>
            <a:ext cx="814393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000" b="1" dirty="0" smtClean="0">
                <a:latin typeface="Script MT Bold" pitchFamily="66" charset="0"/>
              </a:rPr>
              <a:t>Que se le otorga a:</a:t>
            </a:r>
            <a:endParaRPr lang="es-CO" sz="2000" b="1" dirty="0">
              <a:latin typeface="Script MT Bold" pitchFamily="66" charset="0"/>
            </a:endParaRPr>
          </a:p>
        </p:txBody>
      </p:sp>
      <p:sp>
        <p:nvSpPr>
          <p:cNvPr id="23" name="22 CuadroTexto"/>
          <p:cNvSpPr txBox="1"/>
          <p:nvPr/>
        </p:nvSpPr>
        <p:spPr>
          <a:xfrm>
            <a:off x="224809" y="402343"/>
            <a:ext cx="86400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4400" b="1" dirty="0">
                <a:latin typeface="Monotype Corsiva" pitchFamily="66" charset="0"/>
              </a:rPr>
              <a:t>Institución Educativa </a:t>
            </a:r>
            <a:r>
              <a:rPr lang="es-CO" sz="4400" b="1" dirty="0" smtClean="0">
                <a:latin typeface="Monotype Corsiva" pitchFamily="66" charset="0"/>
              </a:rPr>
              <a:t>Rural</a:t>
            </a:r>
            <a:endParaRPr lang="es-CO" sz="4400" dirty="0" smtClean="0">
              <a:latin typeface="Monotype Corsiva" pitchFamily="66" charset="0"/>
            </a:endParaRPr>
          </a:p>
        </p:txBody>
      </p:sp>
      <p:sp>
        <p:nvSpPr>
          <p:cNvPr id="24" name="23 CuadroTexto"/>
          <p:cNvSpPr txBox="1"/>
          <p:nvPr/>
        </p:nvSpPr>
        <p:spPr>
          <a:xfrm>
            <a:off x="981435" y="3598074"/>
            <a:ext cx="716022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b="1" dirty="0" smtClean="0">
                <a:latin typeface="Script MT Bold" pitchFamily="66" charset="0"/>
              </a:rPr>
              <a:t>Por ser </a:t>
            </a:r>
            <a:r>
              <a:rPr lang="es-CO" b="1" dirty="0" smtClean="0">
                <a:latin typeface="Script MT Bold" pitchFamily="66" charset="0"/>
              </a:rPr>
              <a:t>promovido </a:t>
            </a:r>
            <a:r>
              <a:rPr lang="es-CO" b="1" dirty="0" smtClean="0">
                <a:latin typeface="Script MT Bold" pitchFamily="66" charset="0"/>
              </a:rPr>
              <a:t>al grado Primero de Educación Básica Primaria, cumpliendo con los requisitos exigidos durante el año  escolar 2025</a:t>
            </a:r>
            <a:endParaRPr lang="es-CO" b="1" dirty="0">
              <a:latin typeface="Script MT Bold" pitchFamily="66" charset="0"/>
            </a:endParaRPr>
          </a:p>
        </p:txBody>
      </p:sp>
      <p:sp>
        <p:nvSpPr>
          <p:cNvPr id="25" name="24 CuadroTexto"/>
          <p:cNvSpPr txBox="1"/>
          <p:nvPr/>
        </p:nvSpPr>
        <p:spPr>
          <a:xfrm>
            <a:off x="437124" y="2850285"/>
            <a:ext cx="821537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6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YOVANI ANDRÉS ZAMBRANO BURGOS</a:t>
            </a:r>
            <a:endParaRPr lang="es-CO" sz="36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6" name="25 CuadroTexto"/>
          <p:cNvSpPr txBox="1"/>
          <p:nvPr/>
        </p:nvSpPr>
        <p:spPr>
          <a:xfrm>
            <a:off x="453864" y="4261938"/>
            <a:ext cx="7706777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050" b="1" dirty="0" smtClean="0">
                <a:latin typeface="Arial" pitchFamily="34" charset="0"/>
                <a:cs typeface="Arial" pitchFamily="34" charset="0"/>
              </a:rPr>
              <a:t>San Vicente del Caguán - Caquetá, 27 de noviembre de 2025</a:t>
            </a:r>
          </a:p>
        </p:txBody>
      </p:sp>
      <p:grpSp>
        <p:nvGrpSpPr>
          <p:cNvPr id="27" name="26 Grupo"/>
          <p:cNvGrpSpPr/>
          <p:nvPr/>
        </p:nvGrpSpPr>
        <p:grpSpPr>
          <a:xfrm>
            <a:off x="1500350" y="5029532"/>
            <a:ext cx="2338689" cy="425053"/>
            <a:chOff x="2595330" y="4865960"/>
            <a:chExt cx="2555775" cy="425053"/>
          </a:xfrm>
        </p:grpSpPr>
        <p:sp>
          <p:nvSpPr>
            <p:cNvPr id="28" name="27 CuadroTexto"/>
            <p:cNvSpPr txBox="1"/>
            <p:nvPr/>
          </p:nvSpPr>
          <p:spPr>
            <a:xfrm>
              <a:off x="2595330" y="4865960"/>
              <a:ext cx="2555775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100" b="1" dirty="0" smtClean="0">
                  <a:latin typeface="+mj-lt"/>
                </a:rPr>
                <a:t>Mg. DARIO MURCIA LOZADA</a:t>
              </a:r>
              <a:endParaRPr lang="es-CO" sz="1100" b="1" dirty="0" smtClean="0">
                <a:latin typeface="+mj-lt"/>
                <a:cs typeface="Arial" pitchFamily="34" charset="0"/>
              </a:endParaRPr>
            </a:p>
          </p:txBody>
        </p:sp>
        <p:sp>
          <p:nvSpPr>
            <p:cNvPr id="29" name="28 CuadroTexto"/>
            <p:cNvSpPr txBox="1"/>
            <p:nvPr/>
          </p:nvSpPr>
          <p:spPr>
            <a:xfrm>
              <a:off x="2696827" y="5029403"/>
              <a:ext cx="2338857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050" b="1" dirty="0" smtClean="0">
                  <a:latin typeface="+mj-lt"/>
                  <a:cs typeface="Arial" pitchFamily="34" charset="0"/>
                </a:rPr>
                <a:t>Rector</a:t>
              </a:r>
            </a:p>
          </p:txBody>
        </p:sp>
      </p:grpSp>
      <p:grpSp>
        <p:nvGrpSpPr>
          <p:cNvPr id="34" name="33 Grupo"/>
          <p:cNvGrpSpPr/>
          <p:nvPr/>
        </p:nvGrpSpPr>
        <p:grpSpPr>
          <a:xfrm>
            <a:off x="3863726" y="5029550"/>
            <a:ext cx="2338689" cy="417359"/>
            <a:chOff x="2595330" y="4865960"/>
            <a:chExt cx="2555775" cy="417359"/>
          </a:xfrm>
        </p:grpSpPr>
        <p:sp>
          <p:nvSpPr>
            <p:cNvPr id="35" name="34 CuadroTexto"/>
            <p:cNvSpPr txBox="1"/>
            <p:nvPr/>
          </p:nvSpPr>
          <p:spPr>
            <a:xfrm>
              <a:off x="2595330" y="4865960"/>
              <a:ext cx="2555775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100" b="1" dirty="0">
                  <a:latin typeface="+mj-lt"/>
                </a:rPr>
                <a:t>CARLOS FREDY IMBACHI PATIÑO</a:t>
              </a:r>
              <a:endParaRPr lang="es-CO" sz="1100" b="1" dirty="0" smtClean="0">
                <a:latin typeface="+mj-lt"/>
                <a:cs typeface="Arial" pitchFamily="34" charset="0"/>
              </a:endParaRPr>
            </a:p>
          </p:txBody>
        </p:sp>
        <p:sp>
          <p:nvSpPr>
            <p:cNvPr id="36" name="35 CuadroTexto"/>
            <p:cNvSpPr txBox="1"/>
            <p:nvPr/>
          </p:nvSpPr>
          <p:spPr>
            <a:xfrm>
              <a:off x="2696827" y="5029403"/>
              <a:ext cx="2338857" cy="25391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ES" sz="1050" b="1" dirty="0" smtClean="0">
                  <a:latin typeface="+mj-lt"/>
                  <a:cs typeface="Arial" pitchFamily="34" charset="0"/>
                </a:rPr>
                <a:t>Titular</a:t>
              </a:r>
              <a:endParaRPr lang="es-CO" sz="1050" b="1" dirty="0" smtClean="0">
                <a:latin typeface="+mj-lt"/>
                <a:cs typeface="Arial" pitchFamily="34" charset="0"/>
              </a:endParaRPr>
            </a:p>
          </p:txBody>
        </p:sp>
      </p:grpSp>
      <p:sp>
        <p:nvSpPr>
          <p:cNvPr id="37" name="36 CuadroTexto"/>
          <p:cNvSpPr txBox="1"/>
          <p:nvPr/>
        </p:nvSpPr>
        <p:spPr>
          <a:xfrm>
            <a:off x="224809" y="882195"/>
            <a:ext cx="86400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4400" b="1" dirty="0" smtClean="0">
                <a:latin typeface="Monotype Corsiva" pitchFamily="66" charset="0"/>
              </a:rPr>
              <a:t>San Juan del Losada</a:t>
            </a:r>
            <a:endParaRPr lang="es-CO" sz="4400" dirty="0" smtClean="0">
              <a:latin typeface="Monotype Corsiva" pitchFamily="66" charset="0"/>
            </a:endParaRPr>
          </a:p>
        </p:txBody>
      </p:sp>
      <p:sp>
        <p:nvSpPr>
          <p:cNvPr id="38" name="37 CuadroTexto"/>
          <p:cNvSpPr txBox="1"/>
          <p:nvPr/>
        </p:nvSpPr>
        <p:spPr>
          <a:xfrm>
            <a:off x="478207" y="1459193"/>
            <a:ext cx="81439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400" b="1" i="1" dirty="0">
                <a:latin typeface="+mj-lt"/>
              </a:rPr>
              <a:t>SEDE PIÑALITO</a:t>
            </a:r>
          </a:p>
        </p:txBody>
      </p:sp>
      <p:sp>
        <p:nvSpPr>
          <p:cNvPr id="39" name="38 CuadroTexto"/>
          <p:cNvSpPr txBox="1"/>
          <p:nvPr/>
        </p:nvSpPr>
        <p:spPr>
          <a:xfrm>
            <a:off x="466831" y="3335763"/>
            <a:ext cx="81439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400" b="1" i="1" dirty="0">
                <a:latin typeface="+mj-lt"/>
              </a:rPr>
              <a:t>REGISTRO CIVIL No. 1.116.209.867</a:t>
            </a:r>
          </a:p>
        </p:txBody>
      </p:sp>
    </p:spTree>
    <p:extLst>
      <p:ext uri="{BB962C8B-B14F-4D97-AF65-F5344CB8AC3E}">
        <p14:creationId xmlns:p14="http://schemas.microsoft.com/office/powerpoint/2010/main" val="377562240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magen" descr="4.jpg"/>
          <p:cNvPicPr preferRelativeResize="0">
            <a:picLocks/>
          </p:cNvPicPr>
          <p:nvPr/>
        </p:nvPicPr>
        <p:blipFill>
          <a:blip r:embed="rId2"/>
          <a:stretch>
            <a:fillRect/>
          </a:stretch>
        </p:blipFill>
        <p:spPr>
          <a:xfrm>
            <a:off x="224809" y="222356"/>
            <a:ext cx="8640000" cy="6480000"/>
          </a:xfrm>
          <a:prstGeom prst="rect">
            <a:avLst/>
          </a:prstGeom>
          <a:ln>
            <a:solidFill>
              <a:schemeClr val="accent1"/>
            </a:solidFill>
          </a:ln>
        </p:spPr>
      </p:pic>
      <p:pic>
        <p:nvPicPr>
          <p:cNvPr id="19" name="18 Imagen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8901" y="1314969"/>
            <a:ext cx="1093525" cy="1113108"/>
          </a:xfrm>
          <a:prstGeom prst="rect">
            <a:avLst/>
          </a:prstGeom>
        </p:spPr>
      </p:pic>
      <p:sp>
        <p:nvSpPr>
          <p:cNvPr id="20" name="19 CuadroTexto"/>
          <p:cNvSpPr txBox="1"/>
          <p:nvPr/>
        </p:nvSpPr>
        <p:spPr>
          <a:xfrm>
            <a:off x="224809" y="1733431"/>
            <a:ext cx="8640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5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Diploma</a:t>
            </a:r>
            <a:endParaRPr lang="es-CO" sz="6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notype Corsiva" pitchFamily="66" charset="0"/>
            </a:endParaRPr>
          </a:p>
        </p:txBody>
      </p:sp>
      <p:sp>
        <p:nvSpPr>
          <p:cNvPr id="21" name="20 CuadroTexto"/>
          <p:cNvSpPr txBox="1"/>
          <p:nvPr/>
        </p:nvSpPr>
        <p:spPr>
          <a:xfrm>
            <a:off x="489583" y="2535113"/>
            <a:ext cx="814393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000" b="1" dirty="0" smtClean="0">
                <a:latin typeface="Script MT Bold" pitchFamily="66" charset="0"/>
              </a:rPr>
              <a:t>Que se le otorga a:</a:t>
            </a:r>
            <a:endParaRPr lang="es-CO" sz="2000" b="1" dirty="0">
              <a:latin typeface="Script MT Bold" pitchFamily="66" charset="0"/>
            </a:endParaRPr>
          </a:p>
        </p:txBody>
      </p:sp>
      <p:sp>
        <p:nvSpPr>
          <p:cNvPr id="23" name="22 CuadroTexto"/>
          <p:cNvSpPr txBox="1"/>
          <p:nvPr/>
        </p:nvSpPr>
        <p:spPr>
          <a:xfrm>
            <a:off x="224809" y="402343"/>
            <a:ext cx="86400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4400" b="1" dirty="0">
                <a:latin typeface="Monotype Corsiva" pitchFamily="66" charset="0"/>
              </a:rPr>
              <a:t>Institución Educativa </a:t>
            </a:r>
            <a:r>
              <a:rPr lang="es-CO" sz="4400" b="1" dirty="0" smtClean="0">
                <a:latin typeface="Monotype Corsiva" pitchFamily="66" charset="0"/>
              </a:rPr>
              <a:t>Rural</a:t>
            </a:r>
            <a:endParaRPr lang="es-CO" sz="4400" dirty="0" smtClean="0">
              <a:latin typeface="Monotype Corsiva" pitchFamily="66" charset="0"/>
            </a:endParaRPr>
          </a:p>
        </p:txBody>
      </p:sp>
      <p:sp>
        <p:nvSpPr>
          <p:cNvPr id="24" name="23 CuadroTexto"/>
          <p:cNvSpPr txBox="1"/>
          <p:nvPr/>
        </p:nvSpPr>
        <p:spPr>
          <a:xfrm>
            <a:off x="981435" y="3598074"/>
            <a:ext cx="716022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b="1" dirty="0" smtClean="0">
                <a:latin typeface="Script MT Bold" pitchFamily="66" charset="0"/>
              </a:rPr>
              <a:t>Por ser </a:t>
            </a:r>
            <a:r>
              <a:rPr lang="es-CO" b="1" dirty="0" smtClean="0">
                <a:latin typeface="Script MT Bold" pitchFamily="66" charset="0"/>
              </a:rPr>
              <a:t>promovido </a:t>
            </a:r>
            <a:r>
              <a:rPr lang="es-CO" b="1" dirty="0" smtClean="0">
                <a:latin typeface="Script MT Bold" pitchFamily="66" charset="0"/>
              </a:rPr>
              <a:t>al grado Primero de Educación Básica Primaria, cumpliendo con los requisitos exigidos durante el año  escolar 2025</a:t>
            </a:r>
            <a:endParaRPr lang="es-CO" b="1" dirty="0">
              <a:latin typeface="Script MT Bold" pitchFamily="66" charset="0"/>
            </a:endParaRPr>
          </a:p>
        </p:txBody>
      </p:sp>
      <p:sp>
        <p:nvSpPr>
          <p:cNvPr id="25" name="24 CuadroTexto"/>
          <p:cNvSpPr txBox="1"/>
          <p:nvPr/>
        </p:nvSpPr>
        <p:spPr>
          <a:xfrm>
            <a:off x="437124" y="2850285"/>
            <a:ext cx="821537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6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JORMAN ANDRÉS TORO RAMÍREZ</a:t>
            </a:r>
            <a:endParaRPr lang="es-CO" sz="36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6" name="25 CuadroTexto"/>
          <p:cNvSpPr txBox="1"/>
          <p:nvPr/>
        </p:nvSpPr>
        <p:spPr>
          <a:xfrm>
            <a:off x="453864" y="4261938"/>
            <a:ext cx="7706777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050" b="1" dirty="0" smtClean="0">
                <a:latin typeface="Arial" pitchFamily="34" charset="0"/>
                <a:cs typeface="Arial" pitchFamily="34" charset="0"/>
              </a:rPr>
              <a:t>San Vicente del Caguán - Caquetá, 27 de noviembre de 2025</a:t>
            </a:r>
          </a:p>
        </p:txBody>
      </p:sp>
      <p:grpSp>
        <p:nvGrpSpPr>
          <p:cNvPr id="27" name="26 Grupo"/>
          <p:cNvGrpSpPr/>
          <p:nvPr/>
        </p:nvGrpSpPr>
        <p:grpSpPr>
          <a:xfrm>
            <a:off x="1500350" y="5029532"/>
            <a:ext cx="2338689" cy="425053"/>
            <a:chOff x="2595330" y="4865960"/>
            <a:chExt cx="2555775" cy="425053"/>
          </a:xfrm>
        </p:grpSpPr>
        <p:sp>
          <p:nvSpPr>
            <p:cNvPr id="28" name="27 CuadroTexto"/>
            <p:cNvSpPr txBox="1"/>
            <p:nvPr/>
          </p:nvSpPr>
          <p:spPr>
            <a:xfrm>
              <a:off x="2595330" y="4865960"/>
              <a:ext cx="2555775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100" b="1" dirty="0" smtClean="0">
                  <a:latin typeface="+mj-lt"/>
                </a:rPr>
                <a:t>Mg. DARIO MURCIA LOZADA</a:t>
              </a:r>
              <a:endParaRPr lang="es-CO" sz="1100" b="1" dirty="0" smtClean="0">
                <a:latin typeface="+mj-lt"/>
                <a:cs typeface="Arial" pitchFamily="34" charset="0"/>
              </a:endParaRPr>
            </a:p>
          </p:txBody>
        </p:sp>
        <p:sp>
          <p:nvSpPr>
            <p:cNvPr id="29" name="28 CuadroTexto"/>
            <p:cNvSpPr txBox="1"/>
            <p:nvPr/>
          </p:nvSpPr>
          <p:spPr>
            <a:xfrm>
              <a:off x="2696827" y="5029403"/>
              <a:ext cx="2338857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050" b="1" dirty="0" smtClean="0">
                  <a:latin typeface="+mj-lt"/>
                  <a:cs typeface="Arial" pitchFamily="34" charset="0"/>
                </a:rPr>
                <a:t>Rector</a:t>
              </a:r>
            </a:p>
          </p:txBody>
        </p:sp>
      </p:grpSp>
      <p:grpSp>
        <p:nvGrpSpPr>
          <p:cNvPr id="34" name="33 Grupo"/>
          <p:cNvGrpSpPr/>
          <p:nvPr/>
        </p:nvGrpSpPr>
        <p:grpSpPr>
          <a:xfrm>
            <a:off x="3863726" y="5029550"/>
            <a:ext cx="2338689" cy="417359"/>
            <a:chOff x="2595330" y="4865960"/>
            <a:chExt cx="2555775" cy="417359"/>
          </a:xfrm>
        </p:grpSpPr>
        <p:sp>
          <p:nvSpPr>
            <p:cNvPr id="35" name="34 CuadroTexto"/>
            <p:cNvSpPr txBox="1"/>
            <p:nvPr/>
          </p:nvSpPr>
          <p:spPr>
            <a:xfrm>
              <a:off x="2595330" y="4865960"/>
              <a:ext cx="2555775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100" b="1" dirty="0">
                  <a:latin typeface="+mj-lt"/>
                </a:rPr>
                <a:t>KEICY DAYANA FLOREZ MURCIA</a:t>
              </a:r>
              <a:endParaRPr lang="es-CO" sz="1100" b="1" dirty="0" smtClean="0">
                <a:latin typeface="+mj-lt"/>
                <a:cs typeface="Arial" pitchFamily="34" charset="0"/>
              </a:endParaRPr>
            </a:p>
          </p:txBody>
        </p:sp>
        <p:sp>
          <p:nvSpPr>
            <p:cNvPr id="36" name="35 CuadroTexto"/>
            <p:cNvSpPr txBox="1"/>
            <p:nvPr/>
          </p:nvSpPr>
          <p:spPr>
            <a:xfrm>
              <a:off x="2696827" y="5029403"/>
              <a:ext cx="2338857" cy="25391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ES" sz="1050" b="1" dirty="0" smtClean="0">
                  <a:latin typeface="+mj-lt"/>
                  <a:cs typeface="Arial" pitchFamily="34" charset="0"/>
                </a:rPr>
                <a:t>Titular</a:t>
              </a:r>
              <a:endParaRPr lang="es-CO" sz="1050" b="1" dirty="0" smtClean="0">
                <a:latin typeface="+mj-lt"/>
                <a:cs typeface="Arial" pitchFamily="34" charset="0"/>
              </a:endParaRPr>
            </a:p>
          </p:txBody>
        </p:sp>
      </p:grpSp>
      <p:sp>
        <p:nvSpPr>
          <p:cNvPr id="37" name="36 CuadroTexto"/>
          <p:cNvSpPr txBox="1"/>
          <p:nvPr/>
        </p:nvSpPr>
        <p:spPr>
          <a:xfrm>
            <a:off x="224809" y="882195"/>
            <a:ext cx="86400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4400" b="1" dirty="0" smtClean="0">
                <a:latin typeface="Monotype Corsiva" pitchFamily="66" charset="0"/>
              </a:rPr>
              <a:t>San Juan del Losada</a:t>
            </a:r>
            <a:endParaRPr lang="es-CO" sz="4400" dirty="0" smtClean="0">
              <a:latin typeface="Monotype Corsiva" pitchFamily="66" charset="0"/>
            </a:endParaRPr>
          </a:p>
        </p:txBody>
      </p:sp>
      <p:sp>
        <p:nvSpPr>
          <p:cNvPr id="38" name="37 CuadroTexto"/>
          <p:cNvSpPr txBox="1"/>
          <p:nvPr/>
        </p:nvSpPr>
        <p:spPr>
          <a:xfrm>
            <a:off x="478207" y="1459193"/>
            <a:ext cx="81439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400" b="1" i="1" dirty="0">
                <a:latin typeface="+mj-lt"/>
              </a:rPr>
              <a:t>SEDE LOS ALPES</a:t>
            </a:r>
          </a:p>
        </p:txBody>
      </p:sp>
      <p:sp>
        <p:nvSpPr>
          <p:cNvPr id="39" name="38 CuadroTexto"/>
          <p:cNvSpPr txBox="1"/>
          <p:nvPr/>
        </p:nvSpPr>
        <p:spPr>
          <a:xfrm>
            <a:off x="466831" y="3335763"/>
            <a:ext cx="81439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400" b="1" i="1" dirty="0">
                <a:latin typeface="+mj-lt"/>
              </a:rPr>
              <a:t>REGISTRO CIVIL No. </a:t>
            </a:r>
            <a:r>
              <a:rPr lang="es-CO" sz="1400" b="1" i="1">
                <a:latin typeface="+mj-lt"/>
              </a:rPr>
              <a:t>1.077.738.936</a:t>
            </a:r>
            <a:endParaRPr lang="es-CO" sz="1400" b="1" i="1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1784541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magen" descr="4.jpg"/>
          <p:cNvPicPr preferRelativeResize="0">
            <a:picLocks/>
          </p:cNvPicPr>
          <p:nvPr/>
        </p:nvPicPr>
        <p:blipFill>
          <a:blip r:embed="rId2"/>
          <a:stretch>
            <a:fillRect/>
          </a:stretch>
        </p:blipFill>
        <p:spPr>
          <a:xfrm>
            <a:off x="224809" y="222356"/>
            <a:ext cx="8640000" cy="6480000"/>
          </a:xfrm>
          <a:prstGeom prst="rect">
            <a:avLst/>
          </a:prstGeom>
          <a:ln>
            <a:solidFill>
              <a:schemeClr val="accent1"/>
            </a:solidFill>
          </a:ln>
        </p:spPr>
      </p:pic>
      <p:pic>
        <p:nvPicPr>
          <p:cNvPr id="19" name="18 Imagen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8901" y="1314969"/>
            <a:ext cx="1093525" cy="1113108"/>
          </a:xfrm>
          <a:prstGeom prst="rect">
            <a:avLst/>
          </a:prstGeom>
        </p:spPr>
      </p:pic>
      <p:sp>
        <p:nvSpPr>
          <p:cNvPr id="20" name="19 CuadroTexto"/>
          <p:cNvSpPr txBox="1"/>
          <p:nvPr/>
        </p:nvSpPr>
        <p:spPr>
          <a:xfrm>
            <a:off x="224809" y="1733431"/>
            <a:ext cx="8640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5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Diploma</a:t>
            </a:r>
            <a:endParaRPr lang="es-CO" sz="6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notype Corsiva" pitchFamily="66" charset="0"/>
            </a:endParaRPr>
          </a:p>
        </p:txBody>
      </p:sp>
      <p:sp>
        <p:nvSpPr>
          <p:cNvPr id="21" name="20 CuadroTexto"/>
          <p:cNvSpPr txBox="1"/>
          <p:nvPr/>
        </p:nvSpPr>
        <p:spPr>
          <a:xfrm>
            <a:off x="489583" y="2535113"/>
            <a:ext cx="814393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000" b="1" dirty="0" smtClean="0">
                <a:latin typeface="Script MT Bold" pitchFamily="66" charset="0"/>
              </a:rPr>
              <a:t>Que se le otorga a:</a:t>
            </a:r>
            <a:endParaRPr lang="es-CO" sz="2000" b="1" dirty="0">
              <a:latin typeface="Script MT Bold" pitchFamily="66" charset="0"/>
            </a:endParaRPr>
          </a:p>
        </p:txBody>
      </p:sp>
      <p:sp>
        <p:nvSpPr>
          <p:cNvPr id="23" name="22 CuadroTexto"/>
          <p:cNvSpPr txBox="1"/>
          <p:nvPr/>
        </p:nvSpPr>
        <p:spPr>
          <a:xfrm>
            <a:off x="224809" y="402343"/>
            <a:ext cx="86400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4400" b="1" dirty="0">
                <a:latin typeface="Monotype Corsiva" pitchFamily="66" charset="0"/>
              </a:rPr>
              <a:t>Institución Educativa </a:t>
            </a:r>
            <a:r>
              <a:rPr lang="es-CO" sz="4400" b="1" dirty="0" smtClean="0">
                <a:latin typeface="Monotype Corsiva" pitchFamily="66" charset="0"/>
              </a:rPr>
              <a:t>Rural</a:t>
            </a:r>
            <a:endParaRPr lang="es-CO" sz="4400" dirty="0" smtClean="0">
              <a:latin typeface="Monotype Corsiva" pitchFamily="66" charset="0"/>
            </a:endParaRPr>
          </a:p>
        </p:txBody>
      </p:sp>
      <p:sp>
        <p:nvSpPr>
          <p:cNvPr id="24" name="23 CuadroTexto"/>
          <p:cNvSpPr txBox="1"/>
          <p:nvPr/>
        </p:nvSpPr>
        <p:spPr>
          <a:xfrm>
            <a:off x="981435" y="3598074"/>
            <a:ext cx="716022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b="1" dirty="0" smtClean="0">
                <a:latin typeface="Script MT Bold" pitchFamily="66" charset="0"/>
              </a:rPr>
              <a:t>Por </a:t>
            </a:r>
            <a:r>
              <a:rPr lang="es-CO" b="1" smtClean="0">
                <a:latin typeface="Script MT Bold" pitchFamily="66" charset="0"/>
              </a:rPr>
              <a:t>ser </a:t>
            </a:r>
            <a:r>
              <a:rPr lang="es-CO" b="1" smtClean="0">
                <a:latin typeface="Script MT Bold" pitchFamily="66" charset="0"/>
              </a:rPr>
              <a:t>promovida </a:t>
            </a:r>
            <a:r>
              <a:rPr lang="es-CO" b="1" dirty="0" smtClean="0">
                <a:latin typeface="Script MT Bold" pitchFamily="66" charset="0"/>
              </a:rPr>
              <a:t>al grado Primero de Educación Básica Primaria, cumpliendo con los requisitos exigidos durante el año  escolar 2025</a:t>
            </a:r>
            <a:endParaRPr lang="es-CO" b="1" dirty="0">
              <a:latin typeface="Script MT Bold" pitchFamily="66" charset="0"/>
            </a:endParaRPr>
          </a:p>
        </p:txBody>
      </p:sp>
      <p:sp>
        <p:nvSpPr>
          <p:cNvPr id="25" name="24 CuadroTexto"/>
          <p:cNvSpPr txBox="1"/>
          <p:nvPr/>
        </p:nvSpPr>
        <p:spPr>
          <a:xfrm>
            <a:off x="437124" y="2850285"/>
            <a:ext cx="821537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6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GELEN CAMILA GARRIDO LOPEZ</a:t>
            </a:r>
            <a:endParaRPr lang="es-CO" sz="36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6" name="25 CuadroTexto"/>
          <p:cNvSpPr txBox="1"/>
          <p:nvPr/>
        </p:nvSpPr>
        <p:spPr>
          <a:xfrm>
            <a:off x="453864" y="4261938"/>
            <a:ext cx="7706777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050" b="1" dirty="0" smtClean="0">
                <a:latin typeface="Arial" pitchFamily="34" charset="0"/>
                <a:cs typeface="Arial" pitchFamily="34" charset="0"/>
              </a:rPr>
              <a:t>San Vicente del Caguán - Caquetá, 27 de noviembre de 2025</a:t>
            </a:r>
          </a:p>
        </p:txBody>
      </p:sp>
      <p:grpSp>
        <p:nvGrpSpPr>
          <p:cNvPr id="27" name="26 Grupo"/>
          <p:cNvGrpSpPr/>
          <p:nvPr/>
        </p:nvGrpSpPr>
        <p:grpSpPr>
          <a:xfrm>
            <a:off x="1500350" y="5029532"/>
            <a:ext cx="2338689" cy="425053"/>
            <a:chOff x="2595330" y="4865960"/>
            <a:chExt cx="2555775" cy="425053"/>
          </a:xfrm>
        </p:grpSpPr>
        <p:sp>
          <p:nvSpPr>
            <p:cNvPr id="28" name="27 CuadroTexto"/>
            <p:cNvSpPr txBox="1"/>
            <p:nvPr/>
          </p:nvSpPr>
          <p:spPr>
            <a:xfrm>
              <a:off x="2595330" y="4865960"/>
              <a:ext cx="2555775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100" b="1" dirty="0" smtClean="0">
                  <a:latin typeface="+mj-lt"/>
                </a:rPr>
                <a:t>Mg. DARIO MURCIA LOZADA</a:t>
              </a:r>
              <a:endParaRPr lang="es-CO" sz="1100" b="1" dirty="0" smtClean="0">
                <a:latin typeface="+mj-lt"/>
                <a:cs typeface="Arial" pitchFamily="34" charset="0"/>
              </a:endParaRPr>
            </a:p>
          </p:txBody>
        </p:sp>
        <p:sp>
          <p:nvSpPr>
            <p:cNvPr id="29" name="28 CuadroTexto"/>
            <p:cNvSpPr txBox="1"/>
            <p:nvPr/>
          </p:nvSpPr>
          <p:spPr>
            <a:xfrm>
              <a:off x="2696827" y="5029403"/>
              <a:ext cx="2338857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050" b="1" dirty="0" smtClean="0">
                  <a:latin typeface="+mj-lt"/>
                  <a:cs typeface="Arial" pitchFamily="34" charset="0"/>
                </a:rPr>
                <a:t>Rector</a:t>
              </a:r>
            </a:p>
          </p:txBody>
        </p:sp>
      </p:grpSp>
      <p:grpSp>
        <p:nvGrpSpPr>
          <p:cNvPr id="34" name="33 Grupo"/>
          <p:cNvGrpSpPr/>
          <p:nvPr/>
        </p:nvGrpSpPr>
        <p:grpSpPr>
          <a:xfrm>
            <a:off x="3863726" y="5029550"/>
            <a:ext cx="2338689" cy="417359"/>
            <a:chOff x="2595330" y="4865960"/>
            <a:chExt cx="2555775" cy="417359"/>
          </a:xfrm>
        </p:grpSpPr>
        <p:sp>
          <p:nvSpPr>
            <p:cNvPr id="35" name="34 CuadroTexto"/>
            <p:cNvSpPr txBox="1"/>
            <p:nvPr/>
          </p:nvSpPr>
          <p:spPr>
            <a:xfrm>
              <a:off x="2595330" y="4865960"/>
              <a:ext cx="2555775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100" b="1" dirty="0">
                  <a:latin typeface="+mj-lt"/>
                  <a:cs typeface="Arial" pitchFamily="34" charset="0"/>
                </a:rPr>
                <a:t>ANGELA ROCIO ANDRADE P.</a:t>
              </a:r>
              <a:endParaRPr lang="es-CO" sz="1100" b="1" dirty="0" smtClean="0">
                <a:latin typeface="+mj-lt"/>
                <a:cs typeface="Arial" pitchFamily="34" charset="0"/>
              </a:endParaRPr>
            </a:p>
          </p:txBody>
        </p:sp>
        <p:sp>
          <p:nvSpPr>
            <p:cNvPr id="36" name="35 CuadroTexto"/>
            <p:cNvSpPr txBox="1"/>
            <p:nvPr/>
          </p:nvSpPr>
          <p:spPr>
            <a:xfrm>
              <a:off x="2696827" y="5029403"/>
              <a:ext cx="2338857" cy="25391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ES" sz="1050" b="1" dirty="0" smtClean="0">
                  <a:latin typeface="+mj-lt"/>
                  <a:cs typeface="Arial" pitchFamily="34" charset="0"/>
                </a:rPr>
                <a:t>Titular</a:t>
              </a:r>
              <a:endParaRPr lang="es-CO" sz="1050" b="1" dirty="0" smtClean="0">
                <a:latin typeface="+mj-lt"/>
                <a:cs typeface="Arial" pitchFamily="34" charset="0"/>
              </a:endParaRPr>
            </a:p>
          </p:txBody>
        </p:sp>
      </p:grpSp>
      <p:sp>
        <p:nvSpPr>
          <p:cNvPr id="37" name="36 CuadroTexto"/>
          <p:cNvSpPr txBox="1"/>
          <p:nvPr/>
        </p:nvSpPr>
        <p:spPr>
          <a:xfrm>
            <a:off x="224809" y="882195"/>
            <a:ext cx="86400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4400" b="1" dirty="0" smtClean="0">
                <a:latin typeface="Monotype Corsiva" pitchFamily="66" charset="0"/>
              </a:rPr>
              <a:t>San Juan del Losada</a:t>
            </a:r>
            <a:endParaRPr lang="es-CO" sz="4400" dirty="0" smtClean="0">
              <a:latin typeface="Monotype Corsiva" pitchFamily="66" charset="0"/>
            </a:endParaRPr>
          </a:p>
        </p:txBody>
      </p:sp>
      <p:sp>
        <p:nvSpPr>
          <p:cNvPr id="38" name="37 CuadroTexto"/>
          <p:cNvSpPr txBox="1"/>
          <p:nvPr/>
        </p:nvSpPr>
        <p:spPr>
          <a:xfrm>
            <a:off x="478207" y="1459193"/>
            <a:ext cx="81439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400" b="1" i="1" dirty="0" smtClean="0">
                <a:latin typeface="+mj-lt"/>
              </a:rPr>
              <a:t>SEDE PRINCIPAL</a:t>
            </a:r>
            <a:endParaRPr lang="es-CO" sz="1400" b="1" i="1" dirty="0">
              <a:latin typeface="+mj-lt"/>
            </a:endParaRPr>
          </a:p>
        </p:txBody>
      </p:sp>
      <p:sp>
        <p:nvSpPr>
          <p:cNvPr id="39" name="38 CuadroTexto"/>
          <p:cNvSpPr txBox="1"/>
          <p:nvPr/>
        </p:nvSpPr>
        <p:spPr>
          <a:xfrm>
            <a:off x="466831" y="3335763"/>
            <a:ext cx="81439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400" b="1" i="1" dirty="0">
                <a:latin typeface="+mj-lt"/>
              </a:rPr>
              <a:t>REGISTRO CIVIL No. 1.149.468.908</a:t>
            </a:r>
            <a:endParaRPr lang="es-CO" sz="1400" b="1" i="1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5588306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magen" descr="4.jpg"/>
          <p:cNvPicPr preferRelativeResize="0">
            <a:picLocks/>
          </p:cNvPicPr>
          <p:nvPr/>
        </p:nvPicPr>
        <p:blipFill>
          <a:blip r:embed="rId2"/>
          <a:stretch>
            <a:fillRect/>
          </a:stretch>
        </p:blipFill>
        <p:spPr>
          <a:xfrm>
            <a:off x="224809" y="222356"/>
            <a:ext cx="8640000" cy="6480000"/>
          </a:xfrm>
          <a:prstGeom prst="rect">
            <a:avLst/>
          </a:prstGeom>
          <a:ln>
            <a:solidFill>
              <a:schemeClr val="accent1"/>
            </a:solidFill>
          </a:ln>
        </p:spPr>
      </p:pic>
      <p:pic>
        <p:nvPicPr>
          <p:cNvPr id="19" name="18 Imagen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8901" y="1314969"/>
            <a:ext cx="1093525" cy="1113108"/>
          </a:xfrm>
          <a:prstGeom prst="rect">
            <a:avLst/>
          </a:prstGeom>
        </p:spPr>
      </p:pic>
      <p:sp>
        <p:nvSpPr>
          <p:cNvPr id="20" name="19 CuadroTexto"/>
          <p:cNvSpPr txBox="1"/>
          <p:nvPr/>
        </p:nvSpPr>
        <p:spPr>
          <a:xfrm>
            <a:off x="224809" y="1733431"/>
            <a:ext cx="8640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5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Diploma</a:t>
            </a:r>
            <a:endParaRPr lang="es-CO" sz="6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notype Corsiva" pitchFamily="66" charset="0"/>
            </a:endParaRPr>
          </a:p>
        </p:txBody>
      </p:sp>
      <p:sp>
        <p:nvSpPr>
          <p:cNvPr id="21" name="20 CuadroTexto"/>
          <p:cNvSpPr txBox="1"/>
          <p:nvPr/>
        </p:nvSpPr>
        <p:spPr>
          <a:xfrm>
            <a:off x="489583" y="2535113"/>
            <a:ext cx="814393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000" b="1" dirty="0" smtClean="0">
                <a:latin typeface="Script MT Bold" pitchFamily="66" charset="0"/>
              </a:rPr>
              <a:t>Que se le otorga a:</a:t>
            </a:r>
            <a:endParaRPr lang="es-CO" sz="2000" b="1" dirty="0">
              <a:latin typeface="Script MT Bold" pitchFamily="66" charset="0"/>
            </a:endParaRPr>
          </a:p>
        </p:txBody>
      </p:sp>
      <p:sp>
        <p:nvSpPr>
          <p:cNvPr id="23" name="22 CuadroTexto"/>
          <p:cNvSpPr txBox="1"/>
          <p:nvPr/>
        </p:nvSpPr>
        <p:spPr>
          <a:xfrm>
            <a:off x="224809" y="402343"/>
            <a:ext cx="86400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4400" b="1" dirty="0">
                <a:latin typeface="Monotype Corsiva" pitchFamily="66" charset="0"/>
              </a:rPr>
              <a:t>Institución Educativa </a:t>
            </a:r>
            <a:r>
              <a:rPr lang="es-CO" sz="4400" b="1" dirty="0" smtClean="0">
                <a:latin typeface="Monotype Corsiva" pitchFamily="66" charset="0"/>
              </a:rPr>
              <a:t>Rural</a:t>
            </a:r>
            <a:endParaRPr lang="es-CO" sz="4400" dirty="0" smtClean="0">
              <a:latin typeface="Monotype Corsiva" pitchFamily="66" charset="0"/>
            </a:endParaRPr>
          </a:p>
        </p:txBody>
      </p:sp>
      <p:sp>
        <p:nvSpPr>
          <p:cNvPr id="24" name="23 CuadroTexto"/>
          <p:cNvSpPr txBox="1"/>
          <p:nvPr/>
        </p:nvSpPr>
        <p:spPr>
          <a:xfrm>
            <a:off x="981435" y="3598074"/>
            <a:ext cx="716022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b="1" dirty="0" smtClean="0">
                <a:latin typeface="Script MT Bold" pitchFamily="66" charset="0"/>
              </a:rPr>
              <a:t>Por ser promovido al grado Primero de Educación Básica Primaria, cumpliendo con los requisitos exigidos durante el año  escolar 2025</a:t>
            </a:r>
            <a:endParaRPr lang="es-CO" b="1" dirty="0">
              <a:latin typeface="Script MT Bold" pitchFamily="66" charset="0"/>
            </a:endParaRPr>
          </a:p>
        </p:txBody>
      </p:sp>
      <p:sp>
        <p:nvSpPr>
          <p:cNvPr id="25" name="24 CuadroTexto"/>
          <p:cNvSpPr txBox="1"/>
          <p:nvPr/>
        </p:nvSpPr>
        <p:spPr>
          <a:xfrm>
            <a:off x="437124" y="2850285"/>
            <a:ext cx="821537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6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ANDRES FELIPE GOMEZ MOLANO</a:t>
            </a:r>
            <a:endParaRPr lang="es-CO" sz="36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6" name="25 CuadroTexto"/>
          <p:cNvSpPr txBox="1"/>
          <p:nvPr/>
        </p:nvSpPr>
        <p:spPr>
          <a:xfrm>
            <a:off x="453864" y="4261938"/>
            <a:ext cx="7706777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050" b="1" dirty="0" smtClean="0">
                <a:latin typeface="Arial" pitchFamily="34" charset="0"/>
                <a:cs typeface="Arial" pitchFamily="34" charset="0"/>
              </a:rPr>
              <a:t>San Vicente del Caguán - Caquetá, 27 de noviembre de 2025</a:t>
            </a:r>
          </a:p>
        </p:txBody>
      </p:sp>
      <p:grpSp>
        <p:nvGrpSpPr>
          <p:cNvPr id="27" name="26 Grupo"/>
          <p:cNvGrpSpPr/>
          <p:nvPr/>
        </p:nvGrpSpPr>
        <p:grpSpPr>
          <a:xfrm>
            <a:off x="1500350" y="5029532"/>
            <a:ext cx="2338689" cy="425053"/>
            <a:chOff x="2595330" y="4865960"/>
            <a:chExt cx="2555775" cy="425053"/>
          </a:xfrm>
        </p:grpSpPr>
        <p:sp>
          <p:nvSpPr>
            <p:cNvPr id="28" name="27 CuadroTexto"/>
            <p:cNvSpPr txBox="1"/>
            <p:nvPr/>
          </p:nvSpPr>
          <p:spPr>
            <a:xfrm>
              <a:off x="2595330" y="4865960"/>
              <a:ext cx="2555775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100" b="1" dirty="0" smtClean="0">
                  <a:latin typeface="+mj-lt"/>
                </a:rPr>
                <a:t>Mg. DARIO MURCIA LOZADA</a:t>
              </a:r>
              <a:endParaRPr lang="es-CO" sz="1100" b="1" dirty="0" smtClean="0">
                <a:latin typeface="+mj-lt"/>
                <a:cs typeface="Arial" pitchFamily="34" charset="0"/>
              </a:endParaRPr>
            </a:p>
          </p:txBody>
        </p:sp>
        <p:sp>
          <p:nvSpPr>
            <p:cNvPr id="29" name="28 CuadroTexto"/>
            <p:cNvSpPr txBox="1"/>
            <p:nvPr/>
          </p:nvSpPr>
          <p:spPr>
            <a:xfrm>
              <a:off x="2696827" y="5029403"/>
              <a:ext cx="2338857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050" b="1" dirty="0" smtClean="0">
                  <a:latin typeface="+mj-lt"/>
                  <a:cs typeface="Arial" pitchFamily="34" charset="0"/>
                </a:rPr>
                <a:t>Rector</a:t>
              </a:r>
            </a:p>
          </p:txBody>
        </p:sp>
      </p:grpSp>
      <p:grpSp>
        <p:nvGrpSpPr>
          <p:cNvPr id="34" name="33 Grupo"/>
          <p:cNvGrpSpPr/>
          <p:nvPr/>
        </p:nvGrpSpPr>
        <p:grpSpPr>
          <a:xfrm>
            <a:off x="3863726" y="5045452"/>
            <a:ext cx="2338689" cy="417359"/>
            <a:chOff x="2595330" y="4865960"/>
            <a:chExt cx="2555775" cy="417359"/>
          </a:xfrm>
        </p:grpSpPr>
        <p:sp>
          <p:nvSpPr>
            <p:cNvPr id="35" name="34 CuadroTexto"/>
            <p:cNvSpPr txBox="1"/>
            <p:nvPr/>
          </p:nvSpPr>
          <p:spPr>
            <a:xfrm>
              <a:off x="2595330" y="4865960"/>
              <a:ext cx="2555775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100" b="1" dirty="0">
                  <a:latin typeface="+mj-lt"/>
                </a:rPr>
                <a:t>ELIZABETH BEJARANO RODRIGUEZ</a:t>
              </a:r>
              <a:endParaRPr lang="es-CO" sz="1100" b="1" dirty="0" smtClean="0">
                <a:latin typeface="+mj-lt"/>
                <a:cs typeface="Arial" pitchFamily="34" charset="0"/>
              </a:endParaRPr>
            </a:p>
          </p:txBody>
        </p:sp>
        <p:sp>
          <p:nvSpPr>
            <p:cNvPr id="36" name="35 CuadroTexto"/>
            <p:cNvSpPr txBox="1"/>
            <p:nvPr/>
          </p:nvSpPr>
          <p:spPr>
            <a:xfrm>
              <a:off x="2696827" y="5029403"/>
              <a:ext cx="2338857" cy="25391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ES" sz="1050" b="1" dirty="0" smtClean="0">
                  <a:latin typeface="+mj-lt"/>
                  <a:cs typeface="Arial" pitchFamily="34" charset="0"/>
                </a:rPr>
                <a:t>Titular</a:t>
              </a:r>
              <a:endParaRPr lang="es-CO" sz="1050" b="1" dirty="0" smtClean="0">
                <a:latin typeface="+mj-lt"/>
                <a:cs typeface="Arial" pitchFamily="34" charset="0"/>
              </a:endParaRPr>
            </a:p>
          </p:txBody>
        </p:sp>
      </p:grpSp>
      <p:sp>
        <p:nvSpPr>
          <p:cNvPr id="37" name="36 CuadroTexto"/>
          <p:cNvSpPr txBox="1"/>
          <p:nvPr/>
        </p:nvSpPr>
        <p:spPr>
          <a:xfrm>
            <a:off x="224809" y="882195"/>
            <a:ext cx="86400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4400" b="1" dirty="0" smtClean="0">
                <a:latin typeface="Monotype Corsiva" pitchFamily="66" charset="0"/>
              </a:rPr>
              <a:t>San Juan del Losada</a:t>
            </a:r>
            <a:endParaRPr lang="es-CO" sz="4400" dirty="0" smtClean="0">
              <a:latin typeface="Monotype Corsiva" pitchFamily="66" charset="0"/>
            </a:endParaRPr>
          </a:p>
        </p:txBody>
      </p:sp>
      <p:sp>
        <p:nvSpPr>
          <p:cNvPr id="38" name="37 CuadroTexto"/>
          <p:cNvSpPr txBox="1"/>
          <p:nvPr/>
        </p:nvSpPr>
        <p:spPr>
          <a:xfrm>
            <a:off x="478207" y="1459193"/>
            <a:ext cx="81439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400" b="1" i="1" dirty="0">
                <a:latin typeface="+mj-lt"/>
              </a:rPr>
              <a:t>SEDE LA FLORIDA</a:t>
            </a:r>
          </a:p>
        </p:txBody>
      </p:sp>
      <p:sp>
        <p:nvSpPr>
          <p:cNvPr id="39" name="38 CuadroTexto"/>
          <p:cNvSpPr txBox="1"/>
          <p:nvPr/>
        </p:nvSpPr>
        <p:spPr>
          <a:xfrm>
            <a:off x="466831" y="3335763"/>
            <a:ext cx="81439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400" b="1" i="1" dirty="0">
                <a:latin typeface="+mj-lt"/>
              </a:rPr>
              <a:t>REGISTRO CIVIL No. 1.117.842.583</a:t>
            </a:r>
          </a:p>
        </p:txBody>
      </p:sp>
    </p:spTree>
    <p:extLst>
      <p:ext uri="{BB962C8B-B14F-4D97-AF65-F5344CB8AC3E}">
        <p14:creationId xmlns:p14="http://schemas.microsoft.com/office/powerpoint/2010/main" val="26065835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magen" descr="4.jpg"/>
          <p:cNvPicPr preferRelativeResize="0">
            <a:picLocks/>
          </p:cNvPicPr>
          <p:nvPr/>
        </p:nvPicPr>
        <p:blipFill>
          <a:blip r:embed="rId2"/>
          <a:stretch>
            <a:fillRect/>
          </a:stretch>
        </p:blipFill>
        <p:spPr>
          <a:xfrm>
            <a:off x="224809" y="222356"/>
            <a:ext cx="8640000" cy="6480000"/>
          </a:xfrm>
          <a:prstGeom prst="rect">
            <a:avLst/>
          </a:prstGeom>
          <a:ln>
            <a:solidFill>
              <a:schemeClr val="accent1"/>
            </a:solidFill>
          </a:ln>
        </p:spPr>
      </p:pic>
      <p:pic>
        <p:nvPicPr>
          <p:cNvPr id="19" name="18 Imagen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8901" y="1314969"/>
            <a:ext cx="1093525" cy="1113108"/>
          </a:xfrm>
          <a:prstGeom prst="rect">
            <a:avLst/>
          </a:prstGeom>
        </p:spPr>
      </p:pic>
      <p:sp>
        <p:nvSpPr>
          <p:cNvPr id="20" name="19 CuadroTexto"/>
          <p:cNvSpPr txBox="1"/>
          <p:nvPr/>
        </p:nvSpPr>
        <p:spPr>
          <a:xfrm>
            <a:off x="224809" y="1733431"/>
            <a:ext cx="8640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5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Diploma</a:t>
            </a:r>
            <a:endParaRPr lang="es-CO" sz="6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notype Corsiva" pitchFamily="66" charset="0"/>
            </a:endParaRPr>
          </a:p>
        </p:txBody>
      </p:sp>
      <p:sp>
        <p:nvSpPr>
          <p:cNvPr id="21" name="20 CuadroTexto"/>
          <p:cNvSpPr txBox="1"/>
          <p:nvPr/>
        </p:nvSpPr>
        <p:spPr>
          <a:xfrm>
            <a:off x="489583" y="2535113"/>
            <a:ext cx="814393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000" b="1" dirty="0" smtClean="0">
                <a:latin typeface="Script MT Bold" pitchFamily="66" charset="0"/>
              </a:rPr>
              <a:t>Que se le otorga a:</a:t>
            </a:r>
            <a:endParaRPr lang="es-CO" sz="2000" b="1" dirty="0">
              <a:latin typeface="Script MT Bold" pitchFamily="66" charset="0"/>
            </a:endParaRPr>
          </a:p>
        </p:txBody>
      </p:sp>
      <p:sp>
        <p:nvSpPr>
          <p:cNvPr id="23" name="22 CuadroTexto"/>
          <p:cNvSpPr txBox="1"/>
          <p:nvPr/>
        </p:nvSpPr>
        <p:spPr>
          <a:xfrm>
            <a:off x="224809" y="402343"/>
            <a:ext cx="86400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4400" b="1" dirty="0">
                <a:latin typeface="Monotype Corsiva" pitchFamily="66" charset="0"/>
              </a:rPr>
              <a:t>Institución Educativa </a:t>
            </a:r>
            <a:r>
              <a:rPr lang="es-CO" sz="4400" b="1" dirty="0" smtClean="0">
                <a:latin typeface="Monotype Corsiva" pitchFamily="66" charset="0"/>
              </a:rPr>
              <a:t>Rural</a:t>
            </a:r>
            <a:endParaRPr lang="es-CO" sz="4400" dirty="0" smtClean="0">
              <a:latin typeface="Monotype Corsiva" pitchFamily="66" charset="0"/>
            </a:endParaRPr>
          </a:p>
        </p:txBody>
      </p:sp>
      <p:sp>
        <p:nvSpPr>
          <p:cNvPr id="24" name="23 CuadroTexto"/>
          <p:cNvSpPr txBox="1"/>
          <p:nvPr/>
        </p:nvSpPr>
        <p:spPr>
          <a:xfrm>
            <a:off x="981435" y="3598074"/>
            <a:ext cx="716022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b="1" dirty="0" smtClean="0">
                <a:latin typeface="Script MT Bold" pitchFamily="66" charset="0"/>
              </a:rPr>
              <a:t>Por ser promovida al grado Primero de Educación Básica Primaria, cumpliendo con los requisitos exigidos durante el año  escolar 2025</a:t>
            </a:r>
            <a:endParaRPr lang="es-CO" b="1" dirty="0">
              <a:latin typeface="Script MT Bold" pitchFamily="66" charset="0"/>
            </a:endParaRPr>
          </a:p>
        </p:txBody>
      </p:sp>
      <p:sp>
        <p:nvSpPr>
          <p:cNvPr id="25" name="24 CuadroTexto"/>
          <p:cNvSpPr txBox="1"/>
          <p:nvPr/>
        </p:nvSpPr>
        <p:spPr>
          <a:xfrm>
            <a:off x="437124" y="2850285"/>
            <a:ext cx="821537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6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DANNA SOFIA SERREZUELA CLAROS</a:t>
            </a:r>
            <a:endParaRPr lang="es-CO" sz="36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6" name="25 CuadroTexto"/>
          <p:cNvSpPr txBox="1"/>
          <p:nvPr/>
        </p:nvSpPr>
        <p:spPr>
          <a:xfrm>
            <a:off x="453864" y="4261938"/>
            <a:ext cx="7706777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050" b="1" dirty="0" smtClean="0">
                <a:latin typeface="Arial" pitchFamily="34" charset="0"/>
                <a:cs typeface="Arial" pitchFamily="34" charset="0"/>
              </a:rPr>
              <a:t>San Vicente del Caguán - Caquetá, 27 de noviembre de 2025</a:t>
            </a:r>
          </a:p>
        </p:txBody>
      </p:sp>
      <p:grpSp>
        <p:nvGrpSpPr>
          <p:cNvPr id="27" name="26 Grupo"/>
          <p:cNvGrpSpPr/>
          <p:nvPr/>
        </p:nvGrpSpPr>
        <p:grpSpPr>
          <a:xfrm>
            <a:off x="1500350" y="5029532"/>
            <a:ext cx="2338689" cy="425053"/>
            <a:chOff x="2595330" y="4865960"/>
            <a:chExt cx="2555775" cy="425053"/>
          </a:xfrm>
        </p:grpSpPr>
        <p:sp>
          <p:nvSpPr>
            <p:cNvPr id="28" name="27 CuadroTexto"/>
            <p:cNvSpPr txBox="1"/>
            <p:nvPr/>
          </p:nvSpPr>
          <p:spPr>
            <a:xfrm>
              <a:off x="2595330" y="4865960"/>
              <a:ext cx="2555775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100" b="1" dirty="0" smtClean="0">
                  <a:latin typeface="+mj-lt"/>
                </a:rPr>
                <a:t>Mg. DARIO MURCIA LOZADA</a:t>
              </a:r>
              <a:endParaRPr lang="es-CO" sz="1100" b="1" dirty="0" smtClean="0">
                <a:latin typeface="+mj-lt"/>
                <a:cs typeface="Arial" pitchFamily="34" charset="0"/>
              </a:endParaRPr>
            </a:p>
          </p:txBody>
        </p:sp>
        <p:sp>
          <p:nvSpPr>
            <p:cNvPr id="29" name="28 CuadroTexto"/>
            <p:cNvSpPr txBox="1"/>
            <p:nvPr/>
          </p:nvSpPr>
          <p:spPr>
            <a:xfrm>
              <a:off x="2696827" y="5029403"/>
              <a:ext cx="2338857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050" b="1" dirty="0" smtClean="0">
                  <a:latin typeface="+mj-lt"/>
                  <a:cs typeface="Arial" pitchFamily="34" charset="0"/>
                </a:rPr>
                <a:t>Rector</a:t>
              </a:r>
            </a:p>
          </p:txBody>
        </p:sp>
      </p:grpSp>
      <p:grpSp>
        <p:nvGrpSpPr>
          <p:cNvPr id="34" name="33 Grupo"/>
          <p:cNvGrpSpPr/>
          <p:nvPr/>
        </p:nvGrpSpPr>
        <p:grpSpPr>
          <a:xfrm>
            <a:off x="3863726" y="5029550"/>
            <a:ext cx="2338689" cy="417359"/>
            <a:chOff x="2595330" y="4865960"/>
            <a:chExt cx="2555775" cy="417359"/>
          </a:xfrm>
        </p:grpSpPr>
        <p:sp>
          <p:nvSpPr>
            <p:cNvPr id="35" name="34 CuadroTexto"/>
            <p:cNvSpPr txBox="1"/>
            <p:nvPr/>
          </p:nvSpPr>
          <p:spPr>
            <a:xfrm>
              <a:off x="2595330" y="4865960"/>
              <a:ext cx="2555775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100" b="1" dirty="0">
                  <a:latin typeface="+mj-lt"/>
                </a:rPr>
                <a:t>LUZ DARY MANCHOLA RIVERA</a:t>
              </a:r>
              <a:endParaRPr lang="es-CO" sz="1100" b="1" dirty="0" smtClean="0">
                <a:latin typeface="+mj-lt"/>
                <a:cs typeface="Arial" pitchFamily="34" charset="0"/>
              </a:endParaRPr>
            </a:p>
          </p:txBody>
        </p:sp>
        <p:sp>
          <p:nvSpPr>
            <p:cNvPr id="36" name="35 CuadroTexto"/>
            <p:cNvSpPr txBox="1"/>
            <p:nvPr/>
          </p:nvSpPr>
          <p:spPr>
            <a:xfrm>
              <a:off x="2696827" y="5029403"/>
              <a:ext cx="2338857" cy="25391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ES" sz="1050" b="1" dirty="0" smtClean="0">
                  <a:latin typeface="+mj-lt"/>
                  <a:cs typeface="Arial" pitchFamily="34" charset="0"/>
                </a:rPr>
                <a:t>Titular</a:t>
              </a:r>
              <a:endParaRPr lang="es-CO" sz="1050" b="1" dirty="0" smtClean="0">
                <a:latin typeface="+mj-lt"/>
                <a:cs typeface="Arial" pitchFamily="34" charset="0"/>
              </a:endParaRPr>
            </a:p>
          </p:txBody>
        </p:sp>
      </p:grpSp>
      <p:sp>
        <p:nvSpPr>
          <p:cNvPr id="37" name="36 CuadroTexto"/>
          <p:cNvSpPr txBox="1"/>
          <p:nvPr/>
        </p:nvSpPr>
        <p:spPr>
          <a:xfrm>
            <a:off x="224809" y="882195"/>
            <a:ext cx="86400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4400" b="1" dirty="0" smtClean="0">
                <a:latin typeface="Monotype Corsiva" pitchFamily="66" charset="0"/>
              </a:rPr>
              <a:t>San Juan del Losada</a:t>
            </a:r>
            <a:endParaRPr lang="es-CO" sz="4400" dirty="0" smtClean="0">
              <a:latin typeface="Monotype Corsiva" pitchFamily="66" charset="0"/>
            </a:endParaRPr>
          </a:p>
        </p:txBody>
      </p:sp>
      <p:sp>
        <p:nvSpPr>
          <p:cNvPr id="38" name="37 CuadroTexto"/>
          <p:cNvSpPr txBox="1"/>
          <p:nvPr/>
        </p:nvSpPr>
        <p:spPr>
          <a:xfrm>
            <a:off x="478207" y="1459193"/>
            <a:ext cx="81439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400" b="1" i="1" dirty="0">
                <a:latin typeface="+mj-lt"/>
              </a:rPr>
              <a:t>SEDE CAÑO GRINGO MEDIO</a:t>
            </a:r>
          </a:p>
        </p:txBody>
      </p:sp>
      <p:sp>
        <p:nvSpPr>
          <p:cNvPr id="39" name="38 CuadroTexto"/>
          <p:cNvSpPr txBox="1"/>
          <p:nvPr/>
        </p:nvSpPr>
        <p:spPr>
          <a:xfrm>
            <a:off x="466831" y="3335763"/>
            <a:ext cx="81439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400" b="1" i="1" dirty="0">
                <a:latin typeface="+mj-lt"/>
              </a:rPr>
              <a:t>REGISTRO CIVIL No. 1.117.842.315</a:t>
            </a:r>
          </a:p>
        </p:txBody>
      </p:sp>
    </p:spTree>
    <p:extLst>
      <p:ext uri="{BB962C8B-B14F-4D97-AF65-F5344CB8AC3E}">
        <p14:creationId xmlns:p14="http://schemas.microsoft.com/office/powerpoint/2010/main" val="2059163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magen" descr="4.jpg"/>
          <p:cNvPicPr preferRelativeResize="0">
            <a:picLocks/>
          </p:cNvPicPr>
          <p:nvPr/>
        </p:nvPicPr>
        <p:blipFill>
          <a:blip r:embed="rId2"/>
          <a:stretch>
            <a:fillRect/>
          </a:stretch>
        </p:blipFill>
        <p:spPr>
          <a:xfrm>
            <a:off x="224809" y="222356"/>
            <a:ext cx="8640000" cy="6480000"/>
          </a:xfrm>
          <a:prstGeom prst="rect">
            <a:avLst/>
          </a:prstGeom>
          <a:ln>
            <a:solidFill>
              <a:schemeClr val="accent1"/>
            </a:solidFill>
          </a:ln>
        </p:spPr>
      </p:pic>
      <p:pic>
        <p:nvPicPr>
          <p:cNvPr id="19" name="18 Imagen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8901" y="1314969"/>
            <a:ext cx="1093525" cy="1113108"/>
          </a:xfrm>
          <a:prstGeom prst="rect">
            <a:avLst/>
          </a:prstGeom>
        </p:spPr>
      </p:pic>
      <p:sp>
        <p:nvSpPr>
          <p:cNvPr id="20" name="19 CuadroTexto"/>
          <p:cNvSpPr txBox="1"/>
          <p:nvPr/>
        </p:nvSpPr>
        <p:spPr>
          <a:xfrm>
            <a:off x="224809" y="1733431"/>
            <a:ext cx="8640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5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Diploma</a:t>
            </a:r>
            <a:endParaRPr lang="es-CO" sz="6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notype Corsiva" pitchFamily="66" charset="0"/>
            </a:endParaRPr>
          </a:p>
        </p:txBody>
      </p:sp>
      <p:sp>
        <p:nvSpPr>
          <p:cNvPr id="21" name="20 CuadroTexto"/>
          <p:cNvSpPr txBox="1"/>
          <p:nvPr/>
        </p:nvSpPr>
        <p:spPr>
          <a:xfrm>
            <a:off x="489583" y="2535113"/>
            <a:ext cx="814393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000" b="1" dirty="0" smtClean="0">
                <a:latin typeface="Script MT Bold" pitchFamily="66" charset="0"/>
              </a:rPr>
              <a:t>Que se le otorga a:</a:t>
            </a:r>
            <a:endParaRPr lang="es-CO" sz="2000" b="1" dirty="0">
              <a:latin typeface="Script MT Bold" pitchFamily="66" charset="0"/>
            </a:endParaRPr>
          </a:p>
        </p:txBody>
      </p:sp>
      <p:sp>
        <p:nvSpPr>
          <p:cNvPr id="23" name="22 CuadroTexto"/>
          <p:cNvSpPr txBox="1"/>
          <p:nvPr/>
        </p:nvSpPr>
        <p:spPr>
          <a:xfrm>
            <a:off x="224809" y="402343"/>
            <a:ext cx="86400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4400" b="1" dirty="0">
                <a:latin typeface="Monotype Corsiva" pitchFamily="66" charset="0"/>
              </a:rPr>
              <a:t>Institución Educativa </a:t>
            </a:r>
            <a:r>
              <a:rPr lang="es-CO" sz="4400" b="1" dirty="0" smtClean="0">
                <a:latin typeface="Monotype Corsiva" pitchFamily="66" charset="0"/>
              </a:rPr>
              <a:t>Rural</a:t>
            </a:r>
            <a:endParaRPr lang="es-CO" sz="4400" dirty="0" smtClean="0">
              <a:latin typeface="Monotype Corsiva" pitchFamily="66" charset="0"/>
            </a:endParaRPr>
          </a:p>
        </p:txBody>
      </p:sp>
      <p:sp>
        <p:nvSpPr>
          <p:cNvPr id="24" name="23 CuadroTexto"/>
          <p:cNvSpPr txBox="1"/>
          <p:nvPr/>
        </p:nvSpPr>
        <p:spPr>
          <a:xfrm>
            <a:off x="981435" y="3598074"/>
            <a:ext cx="716022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b="1" dirty="0" smtClean="0">
                <a:latin typeface="Script MT Bold" pitchFamily="66" charset="0"/>
              </a:rPr>
              <a:t>Por ser promovida al grado Primero de Educación Básica Primaria, cumpliendo con los requisitos exigidos durante el año  escolar 2025</a:t>
            </a:r>
            <a:endParaRPr lang="es-CO" b="1" dirty="0">
              <a:latin typeface="Script MT Bold" pitchFamily="66" charset="0"/>
            </a:endParaRPr>
          </a:p>
        </p:txBody>
      </p:sp>
      <p:sp>
        <p:nvSpPr>
          <p:cNvPr id="25" name="24 CuadroTexto"/>
          <p:cNvSpPr txBox="1"/>
          <p:nvPr/>
        </p:nvSpPr>
        <p:spPr>
          <a:xfrm>
            <a:off x="437124" y="2850285"/>
            <a:ext cx="821537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6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THALIA CASTRO SERREZUELA</a:t>
            </a:r>
            <a:endParaRPr lang="es-CO" sz="36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6" name="25 CuadroTexto"/>
          <p:cNvSpPr txBox="1"/>
          <p:nvPr/>
        </p:nvSpPr>
        <p:spPr>
          <a:xfrm>
            <a:off x="453864" y="4261938"/>
            <a:ext cx="7706777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050" b="1" dirty="0" smtClean="0">
                <a:latin typeface="Arial" pitchFamily="34" charset="0"/>
                <a:cs typeface="Arial" pitchFamily="34" charset="0"/>
              </a:rPr>
              <a:t>San Vicente del Caguán - Caquetá, 27 de noviembre de 2025</a:t>
            </a:r>
          </a:p>
        </p:txBody>
      </p:sp>
      <p:grpSp>
        <p:nvGrpSpPr>
          <p:cNvPr id="27" name="26 Grupo"/>
          <p:cNvGrpSpPr/>
          <p:nvPr/>
        </p:nvGrpSpPr>
        <p:grpSpPr>
          <a:xfrm>
            <a:off x="1500350" y="5029532"/>
            <a:ext cx="2338689" cy="425053"/>
            <a:chOff x="2595330" y="4865960"/>
            <a:chExt cx="2555775" cy="425053"/>
          </a:xfrm>
        </p:grpSpPr>
        <p:sp>
          <p:nvSpPr>
            <p:cNvPr id="28" name="27 CuadroTexto"/>
            <p:cNvSpPr txBox="1"/>
            <p:nvPr/>
          </p:nvSpPr>
          <p:spPr>
            <a:xfrm>
              <a:off x="2595330" y="4865960"/>
              <a:ext cx="2555775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100" b="1" dirty="0" smtClean="0">
                  <a:latin typeface="+mj-lt"/>
                </a:rPr>
                <a:t>Mg. DARIO MURCIA LOZADA</a:t>
              </a:r>
              <a:endParaRPr lang="es-CO" sz="1100" b="1" dirty="0" smtClean="0">
                <a:latin typeface="+mj-lt"/>
                <a:cs typeface="Arial" pitchFamily="34" charset="0"/>
              </a:endParaRPr>
            </a:p>
          </p:txBody>
        </p:sp>
        <p:sp>
          <p:nvSpPr>
            <p:cNvPr id="29" name="28 CuadroTexto"/>
            <p:cNvSpPr txBox="1"/>
            <p:nvPr/>
          </p:nvSpPr>
          <p:spPr>
            <a:xfrm>
              <a:off x="2696827" y="5029403"/>
              <a:ext cx="2338857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050" b="1" dirty="0" smtClean="0">
                  <a:latin typeface="+mj-lt"/>
                  <a:cs typeface="Arial" pitchFamily="34" charset="0"/>
                </a:rPr>
                <a:t>Rector</a:t>
              </a:r>
            </a:p>
          </p:txBody>
        </p:sp>
      </p:grpSp>
      <p:grpSp>
        <p:nvGrpSpPr>
          <p:cNvPr id="34" name="33 Grupo"/>
          <p:cNvGrpSpPr/>
          <p:nvPr/>
        </p:nvGrpSpPr>
        <p:grpSpPr>
          <a:xfrm>
            <a:off x="3863726" y="5029550"/>
            <a:ext cx="2338689" cy="417359"/>
            <a:chOff x="2595330" y="4865960"/>
            <a:chExt cx="2555775" cy="417359"/>
          </a:xfrm>
        </p:grpSpPr>
        <p:sp>
          <p:nvSpPr>
            <p:cNvPr id="35" name="34 CuadroTexto"/>
            <p:cNvSpPr txBox="1"/>
            <p:nvPr/>
          </p:nvSpPr>
          <p:spPr>
            <a:xfrm>
              <a:off x="2595330" y="4865960"/>
              <a:ext cx="2555775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100" b="1" dirty="0">
                  <a:latin typeface="+mj-lt"/>
                </a:rPr>
                <a:t>LUZ DARY MANCHOLA RIVERA</a:t>
              </a:r>
              <a:endParaRPr lang="es-CO" sz="1100" b="1" dirty="0" smtClean="0">
                <a:latin typeface="+mj-lt"/>
                <a:cs typeface="Arial" pitchFamily="34" charset="0"/>
              </a:endParaRPr>
            </a:p>
          </p:txBody>
        </p:sp>
        <p:sp>
          <p:nvSpPr>
            <p:cNvPr id="36" name="35 CuadroTexto"/>
            <p:cNvSpPr txBox="1"/>
            <p:nvPr/>
          </p:nvSpPr>
          <p:spPr>
            <a:xfrm>
              <a:off x="2696827" y="5029403"/>
              <a:ext cx="2338857" cy="25391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ES" sz="1050" b="1" dirty="0" smtClean="0">
                  <a:latin typeface="+mj-lt"/>
                  <a:cs typeface="Arial" pitchFamily="34" charset="0"/>
                </a:rPr>
                <a:t>Titular</a:t>
              </a:r>
              <a:endParaRPr lang="es-CO" sz="1050" b="1" dirty="0" smtClean="0">
                <a:latin typeface="+mj-lt"/>
                <a:cs typeface="Arial" pitchFamily="34" charset="0"/>
              </a:endParaRPr>
            </a:p>
          </p:txBody>
        </p:sp>
      </p:grpSp>
      <p:sp>
        <p:nvSpPr>
          <p:cNvPr id="37" name="36 CuadroTexto"/>
          <p:cNvSpPr txBox="1"/>
          <p:nvPr/>
        </p:nvSpPr>
        <p:spPr>
          <a:xfrm>
            <a:off x="224809" y="882195"/>
            <a:ext cx="86400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4400" b="1" dirty="0" smtClean="0">
                <a:latin typeface="Monotype Corsiva" pitchFamily="66" charset="0"/>
              </a:rPr>
              <a:t>San Juan del Losada</a:t>
            </a:r>
            <a:endParaRPr lang="es-CO" sz="4400" dirty="0" smtClean="0">
              <a:latin typeface="Monotype Corsiva" pitchFamily="66" charset="0"/>
            </a:endParaRPr>
          </a:p>
        </p:txBody>
      </p:sp>
      <p:sp>
        <p:nvSpPr>
          <p:cNvPr id="38" name="37 CuadroTexto"/>
          <p:cNvSpPr txBox="1"/>
          <p:nvPr/>
        </p:nvSpPr>
        <p:spPr>
          <a:xfrm>
            <a:off x="478207" y="1459193"/>
            <a:ext cx="81439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400" b="1" i="1" dirty="0">
                <a:latin typeface="+mj-lt"/>
              </a:rPr>
              <a:t>SEDE CAÑO GRINGO MEDIO</a:t>
            </a:r>
          </a:p>
        </p:txBody>
      </p:sp>
      <p:sp>
        <p:nvSpPr>
          <p:cNvPr id="39" name="38 CuadroTexto"/>
          <p:cNvSpPr txBox="1"/>
          <p:nvPr/>
        </p:nvSpPr>
        <p:spPr>
          <a:xfrm>
            <a:off x="466831" y="3335763"/>
            <a:ext cx="81439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400" b="1" i="1" dirty="0">
                <a:latin typeface="+mj-lt"/>
              </a:rPr>
              <a:t>REGISTRO CIVIL No. 1.117.841.555</a:t>
            </a:r>
          </a:p>
        </p:txBody>
      </p:sp>
    </p:spTree>
    <p:extLst>
      <p:ext uri="{BB962C8B-B14F-4D97-AF65-F5344CB8AC3E}">
        <p14:creationId xmlns:p14="http://schemas.microsoft.com/office/powerpoint/2010/main" val="10825674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magen" descr="4.jpg"/>
          <p:cNvPicPr preferRelativeResize="0">
            <a:picLocks/>
          </p:cNvPicPr>
          <p:nvPr/>
        </p:nvPicPr>
        <p:blipFill>
          <a:blip r:embed="rId2"/>
          <a:stretch>
            <a:fillRect/>
          </a:stretch>
        </p:blipFill>
        <p:spPr>
          <a:xfrm>
            <a:off x="224809" y="222356"/>
            <a:ext cx="8640000" cy="6480000"/>
          </a:xfrm>
          <a:prstGeom prst="rect">
            <a:avLst/>
          </a:prstGeom>
          <a:ln>
            <a:solidFill>
              <a:schemeClr val="accent1"/>
            </a:solidFill>
          </a:ln>
        </p:spPr>
      </p:pic>
      <p:pic>
        <p:nvPicPr>
          <p:cNvPr id="19" name="18 Imagen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8901" y="1314969"/>
            <a:ext cx="1093525" cy="1113108"/>
          </a:xfrm>
          <a:prstGeom prst="rect">
            <a:avLst/>
          </a:prstGeom>
        </p:spPr>
      </p:pic>
      <p:sp>
        <p:nvSpPr>
          <p:cNvPr id="20" name="19 CuadroTexto"/>
          <p:cNvSpPr txBox="1"/>
          <p:nvPr/>
        </p:nvSpPr>
        <p:spPr>
          <a:xfrm>
            <a:off x="224809" y="1733431"/>
            <a:ext cx="8640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5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Diploma</a:t>
            </a:r>
            <a:endParaRPr lang="es-CO" sz="6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notype Corsiva" pitchFamily="66" charset="0"/>
            </a:endParaRPr>
          </a:p>
        </p:txBody>
      </p:sp>
      <p:sp>
        <p:nvSpPr>
          <p:cNvPr id="21" name="20 CuadroTexto"/>
          <p:cNvSpPr txBox="1"/>
          <p:nvPr/>
        </p:nvSpPr>
        <p:spPr>
          <a:xfrm>
            <a:off x="489583" y="2535113"/>
            <a:ext cx="814393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000" b="1" dirty="0" smtClean="0">
                <a:latin typeface="Script MT Bold" pitchFamily="66" charset="0"/>
              </a:rPr>
              <a:t>Que se le otorga a:</a:t>
            </a:r>
            <a:endParaRPr lang="es-CO" sz="2000" b="1" dirty="0">
              <a:latin typeface="Script MT Bold" pitchFamily="66" charset="0"/>
            </a:endParaRPr>
          </a:p>
        </p:txBody>
      </p:sp>
      <p:sp>
        <p:nvSpPr>
          <p:cNvPr id="23" name="22 CuadroTexto"/>
          <p:cNvSpPr txBox="1"/>
          <p:nvPr/>
        </p:nvSpPr>
        <p:spPr>
          <a:xfrm>
            <a:off x="224809" y="402343"/>
            <a:ext cx="86400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4400" b="1" dirty="0">
                <a:latin typeface="Monotype Corsiva" pitchFamily="66" charset="0"/>
              </a:rPr>
              <a:t>Institución Educativa </a:t>
            </a:r>
            <a:r>
              <a:rPr lang="es-CO" sz="4400" b="1" dirty="0" smtClean="0">
                <a:latin typeface="Monotype Corsiva" pitchFamily="66" charset="0"/>
              </a:rPr>
              <a:t>Rural</a:t>
            </a:r>
            <a:endParaRPr lang="es-CO" sz="4400" dirty="0" smtClean="0">
              <a:latin typeface="Monotype Corsiva" pitchFamily="66" charset="0"/>
            </a:endParaRPr>
          </a:p>
        </p:txBody>
      </p:sp>
      <p:sp>
        <p:nvSpPr>
          <p:cNvPr id="24" name="23 CuadroTexto"/>
          <p:cNvSpPr txBox="1"/>
          <p:nvPr/>
        </p:nvSpPr>
        <p:spPr>
          <a:xfrm>
            <a:off x="981435" y="3598074"/>
            <a:ext cx="716022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b="1" dirty="0" smtClean="0">
                <a:latin typeface="Script MT Bold" pitchFamily="66" charset="0"/>
              </a:rPr>
              <a:t>Por ser </a:t>
            </a:r>
            <a:r>
              <a:rPr lang="es-CO" b="1" dirty="0" smtClean="0">
                <a:latin typeface="Script MT Bold" pitchFamily="66" charset="0"/>
              </a:rPr>
              <a:t>promovida </a:t>
            </a:r>
            <a:r>
              <a:rPr lang="es-CO" b="1" dirty="0" smtClean="0">
                <a:latin typeface="Script MT Bold" pitchFamily="66" charset="0"/>
              </a:rPr>
              <a:t>al grado Primero de Educación Básica Primaria, cumpliendo con los requisitos exigidos durante el año  escolar 2025</a:t>
            </a:r>
            <a:endParaRPr lang="es-CO" b="1" dirty="0">
              <a:latin typeface="Script MT Bold" pitchFamily="66" charset="0"/>
            </a:endParaRPr>
          </a:p>
        </p:txBody>
      </p:sp>
      <p:sp>
        <p:nvSpPr>
          <p:cNvPr id="25" name="24 CuadroTexto"/>
          <p:cNvSpPr txBox="1"/>
          <p:nvPr/>
        </p:nvSpPr>
        <p:spPr>
          <a:xfrm>
            <a:off x="437124" y="2850285"/>
            <a:ext cx="821537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6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YURI LUCIANA AMEZQUITA PASTRANA</a:t>
            </a:r>
            <a:endParaRPr lang="es-CO" sz="36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6" name="25 CuadroTexto"/>
          <p:cNvSpPr txBox="1"/>
          <p:nvPr/>
        </p:nvSpPr>
        <p:spPr>
          <a:xfrm>
            <a:off x="453864" y="4261938"/>
            <a:ext cx="7706777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050" b="1" dirty="0" smtClean="0">
                <a:latin typeface="Arial" pitchFamily="34" charset="0"/>
                <a:cs typeface="Arial" pitchFamily="34" charset="0"/>
              </a:rPr>
              <a:t>San Vicente del Caguán - Caquetá, 27 de noviembre de 2025</a:t>
            </a:r>
          </a:p>
        </p:txBody>
      </p:sp>
      <p:grpSp>
        <p:nvGrpSpPr>
          <p:cNvPr id="27" name="26 Grupo"/>
          <p:cNvGrpSpPr/>
          <p:nvPr/>
        </p:nvGrpSpPr>
        <p:grpSpPr>
          <a:xfrm>
            <a:off x="1500350" y="5029532"/>
            <a:ext cx="2338689" cy="425053"/>
            <a:chOff x="2595330" y="4865960"/>
            <a:chExt cx="2555775" cy="425053"/>
          </a:xfrm>
        </p:grpSpPr>
        <p:sp>
          <p:nvSpPr>
            <p:cNvPr id="28" name="27 CuadroTexto"/>
            <p:cNvSpPr txBox="1"/>
            <p:nvPr/>
          </p:nvSpPr>
          <p:spPr>
            <a:xfrm>
              <a:off x="2595330" y="4865960"/>
              <a:ext cx="2555775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100" b="1" dirty="0" smtClean="0">
                  <a:latin typeface="+mj-lt"/>
                </a:rPr>
                <a:t>Mg. DARIO MURCIA LOZADA</a:t>
              </a:r>
              <a:endParaRPr lang="es-CO" sz="1100" b="1" dirty="0" smtClean="0">
                <a:latin typeface="+mj-lt"/>
                <a:cs typeface="Arial" pitchFamily="34" charset="0"/>
              </a:endParaRPr>
            </a:p>
          </p:txBody>
        </p:sp>
        <p:sp>
          <p:nvSpPr>
            <p:cNvPr id="29" name="28 CuadroTexto"/>
            <p:cNvSpPr txBox="1"/>
            <p:nvPr/>
          </p:nvSpPr>
          <p:spPr>
            <a:xfrm>
              <a:off x="2696827" y="5029403"/>
              <a:ext cx="2338857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050" b="1" dirty="0" smtClean="0">
                  <a:latin typeface="+mj-lt"/>
                  <a:cs typeface="Arial" pitchFamily="34" charset="0"/>
                </a:rPr>
                <a:t>Rector</a:t>
              </a:r>
            </a:p>
          </p:txBody>
        </p:sp>
      </p:grpSp>
      <p:grpSp>
        <p:nvGrpSpPr>
          <p:cNvPr id="34" name="33 Grupo"/>
          <p:cNvGrpSpPr/>
          <p:nvPr/>
        </p:nvGrpSpPr>
        <p:grpSpPr>
          <a:xfrm>
            <a:off x="3863726" y="5029550"/>
            <a:ext cx="2338689" cy="417359"/>
            <a:chOff x="2595330" y="4865960"/>
            <a:chExt cx="2555775" cy="417359"/>
          </a:xfrm>
        </p:grpSpPr>
        <p:sp>
          <p:nvSpPr>
            <p:cNvPr id="35" name="34 CuadroTexto"/>
            <p:cNvSpPr txBox="1"/>
            <p:nvPr/>
          </p:nvSpPr>
          <p:spPr>
            <a:xfrm>
              <a:off x="2595330" y="4865960"/>
              <a:ext cx="2555775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100" b="1" dirty="0">
                  <a:latin typeface="+mj-lt"/>
                </a:rPr>
                <a:t>ROCIO DORADO CARDONA </a:t>
              </a:r>
              <a:endParaRPr lang="es-CO" sz="1100" b="1" dirty="0" smtClean="0">
                <a:latin typeface="+mj-lt"/>
                <a:cs typeface="Arial" pitchFamily="34" charset="0"/>
              </a:endParaRPr>
            </a:p>
          </p:txBody>
        </p:sp>
        <p:sp>
          <p:nvSpPr>
            <p:cNvPr id="36" name="35 CuadroTexto"/>
            <p:cNvSpPr txBox="1"/>
            <p:nvPr/>
          </p:nvSpPr>
          <p:spPr>
            <a:xfrm>
              <a:off x="2696827" y="5029403"/>
              <a:ext cx="2338857" cy="25391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ES" sz="1050" b="1" dirty="0" smtClean="0">
                  <a:latin typeface="+mj-lt"/>
                  <a:cs typeface="Arial" pitchFamily="34" charset="0"/>
                </a:rPr>
                <a:t>Titular</a:t>
              </a:r>
              <a:endParaRPr lang="es-CO" sz="1050" b="1" dirty="0" smtClean="0">
                <a:latin typeface="+mj-lt"/>
                <a:cs typeface="Arial" pitchFamily="34" charset="0"/>
              </a:endParaRPr>
            </a:p>
          </p:txBody>
        </p:sp>
      </p:grpSp>
      <p:sp>
        <p:nvSpPr>
          <p:cNvPr id="37" name="36 CuadroTexto"/>
          <p:cNvSpPr txBox="1"/>
          <p:nvPr/>
        </p:nvSpPr>
        <p:spPr>
          <a:xfrm>
            <a:off x="224809" y="882195"/>
            <a:ext cx="86400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4400" b="1" dirty="0" smtClean="0">
                <a:latin typeface="Monotype Corsiva" pitchFamily="66" charset="0"/>
              </a:rPr>
              <a:t>San Juan del Losada</a:t>
            </a:r>
            <a:endParaRPr lang="es-CO" sz="4400" dirty="0" smtClean="0">
              <a:latin typeface="Monotype Corsiva" pitchFamily="66" charset="0"/>
            </a:endParaRPr>
          </a:p>
        </p:txBody>
      </p:sp>
      <p:sp>
        <p:nvSpPr>
          <p:cNvPr id="38" name="37 CuadroTexto"/>
          <p:cNvSpPr txBox="1"/>
          <p:nvPr/>
        </p:nvSpPr>
        <p:spPr>
          <a:xfrm>
            <a:off x="478207" y="1459193"/>
            <a:ext cx="81439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400" b="1" i="1" dirty="0">
                <a:latin typeface="+mj-lt"/>
              </a:rPr>
              <a:t>SEDE </a:t>
            </a:r>
            <a:r>
              <a:rPr lang="es-CO" sz="1400" b="1" i="1" dirty="0" smtClean="0">
                <a:latin typeface="+mj-lt"/>
              </a:rPr>
              <a:t>PRINCIPAL</a:t>
            </a:r>
            <a:endParaRPr lang="es-CO" sz="1400" b="1" i="1" dirty="0">
              <a:latin typeface="+mj-lt"/>
            </a:endParaRPr>
          </a:p>
        </p:txBody>
      </p:sp>
      <p:sp>
        <p:nvSpPr>
          <p:cNvPr id="39" name="38 CuadroTexto"/>
          <p:cNvSpPr txBox="1"/>
          <p:nvPr/>
        </p:nvSpPr>
        <p:spPr>
          <a:xfrm>
            <a:off x="466831" y="3335763"/>
            <a:ext cx="81439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400" b="1" i="1" dirty="0">
                <a:latin typeface="+mj-lt"/>
              </a:rPr>
              <a:t>REGISTRO CIVIL No. 1.117.842.118</a:t>
            </a:r>
          </a:p>
        </p:txBody>
      </p:sp>
    </p:spTree>
    <p:extLst>
      <p:ext uri="{BB962C8B-B14F-4D97-AF65-F5344CB8AC3E}">
        <p14:creationId xmlns:p14="http://schemas.microsoft.com/office/powerpoint/2010/main" val="29456888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magen" descr="4.jpg"/>
          <p:cNvPicPr preferRelativeResize="0">
            <a:picLocks/>
          </p:cNvPicPr>
          <p:nvPr/>
        </p:nvPicPr>
        <p:blipFill>
          <a:blip r:embed="rId2"/>
          <a:stretch>
            <a:fillRect/>
          </a:stretch>
        </p:blipFill>
        <p:spPr>
          <a:xfrm>
            <a:off x="224809" y="222356"/>
            <a:ext cx="8640000" cy="6480000"/>
          </a:xfrm>
          <a:prstGeom prst="rect">
            <a:avLst/>
          </a:prstGeom>
          <a:ln>
            <a:solidFill>
              <a:schemeClr val="accent1"/>
            </a:solidFill>
          </a:ln>
        </p:spPr>
      </p:pic>
      <p:pic>
        <p:nvPicPr>
          <p:cNvPr id="19" name="18 Imagen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8901" y="1314969"/>
            <a:ext cx="1093525" cy="1113108"/>
          </a:xfrm>
          <a:prstGeom prst="rect">
            <a:avLst/>
          </a:prstGeom>
        </p:spPr>
      </p:pic>
      <p:sp>
        <p:nvSpPr>
          <p:cNvPr id="20" name="19 CuadroTexto"/>
          <p:cNvSpPr txBox="1"/>
          <p:nvPr/>
        </p:nvSpPr>
        <p:spPr>
          <a:xfrm>
            <a:off x="224809" y="1733431"/>
            <a:ext cx="8640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5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Diploma</a:t>
            </a:r>
            <a:endParaRPr lang="es-CO" sz="6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notype Corsiva" pitchFamily="66" charset="0"/>
            </a:endParaRPr>
          </a:p>
        </p:txBody>
      </p:sp>
      <p:sp>
        <p:nvSpPr>
          <p:cNvPr id="21" name="20 CuadroTexto"/>
          <p:cNvSpPr txBox="1"/>
          <p:nvPr/>
        </p:nvSpPr>
        <p:spPr>
          <a:xfrm>
            <a:off x="489583" y="2535113"/>
            <a:ext cx="814393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000" b="1" dirty="0" smtClean="0">
                <a:latin typeface="Script MT Bold" pitchFamily="66" charset="0"/>
              </a:rPr>
              <a:t>Que se le otorga a:</a:t>
            </a:r>
            <a:endParaRPr lang="es-CO" sz="2000" b="1" dirty="0">
              <a:latin typeface="Script MT Bold" pitchFamily="66" charset="0"/>
            </a:endParaRPr>
          </a:p>
        </p:txBody>
      </p:sp>
      <p:sp>
        <p:nvSpPr>
          <p:cNvPr id="23" name="22 CuadroTexto"/>
          <p:cNvSpPr txBox="1"/>
          <p:nvPr/>
        </p:nvSpPr>
        <p:spPr>
          <a:xfrm>
            <a:off x="224809" y="402343"/>
            <a:ext cx="86400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4400" b="1" dirty="0">
                <a:latin typeface="Monotype Corsiva" pitchFamily="66" charset="0"/>
              </a:rPr>
              <a:t>Institución Educativa </a:t>
            </a:r>
            <a:r>
              <a:rPr lang="es-CO" sz="4400" b="1" dirty="0" smtClean="0">
                <a:latin typeface="Monotype Corsiva" pitchFamily="66" charset="0"/>
              </a:rPr>
              <a:t>Rural</a:t>
            </a:r>
            <a:endParaRPr lang="es-CO" sz="4400" dirty="0" smtClean="0">
              <a:latin typeface="Monotype Corsiva" pitchFamily="66" charset="0"/>
            </a:endParaRPr>
          </a:p>
        </p:txBody>
      </p:sp>
      <p:sp>
        <p:nvSpPr>
          <p:cNvPr id="24" name="23 CuadroTexto"/>
          <p:cNvSpPr txBox="1"/>
          <p:nvPr/>
        </p:nvSpPr>
        <p:spPr>
          <a:xfrm>
            <a:off x="981435" y="3598074"/>
            <a:ext cx="716022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b="1" dirty="0" smtClean="0">
                <a:latin typeface="Script MT Bold" pitchFamily="66" charset="0"/>
              </a:rPr>
              <a:t>Por ser </a:t>
            </a:r>
            <a:r>
              <a:rPr lang="es-CO" b="1" dirty="0" smtClean="0">
                <a:latin typeface="Script MT Bold" pitchFamily="66" charset="0"/>
              </a:rPr>
              <a:t>promovida </a:t>
            </a:r>
            <a:r>
              <a:rPr lang="es-CO" b="1" dirty="0" smtClean="0">
                <a:latin typeface="Script MT Bold" pitchFamily="66" charset="0"/>
              </a:rPr>
              <a:t>al grado Primero de Educación Básica Primaria, cumpliendo con los requisitos exigidos durante el año  escolar 2025</a:t>
            </a:r>
            <a:endParaRPr lang="es-CO" b="1" dirty="0">
              <a:latin typeface="Script MT Bold" pitchFamily="66" charset="0"/>
            </a:endParaRPr>
          </a:p>
        </p:txBody>
      </p:sp>
      <p:sp>
        <p:nvSpPr>
          <p:cNvPr id="25" name="24 CuadroTexto"/>
          <p:cNvSpPr txBox="1"/>
          <p:nvPr/>
        </p:nvSpPr>
        <p:spPr>
          <a:xfrm>
            <a:off x="437124" y="2850285"/>
            <a:ext cx="821537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6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YEIRI JAZMIN ANDRADE AGUDELO</a:t>
            </a:r>
            <a:endParaRPr lang="es-CO" sz="36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6" name="25 CuadroTexto"/>
          <p:cNvSpPr txBox="1"/>
          <p:nvPr/>
        </p:nvSpPr>
        <p:spPr>
          <a:xfrm>
            <a:off x="453864" y="4261938"/>
            <a:ext cx="7706777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050" b="1" dirty="0" smtClean="0">
                <a:latin typeface="Arial" pitchFamily="34" charset="0"/>
                <a:cs typeface="Arial" pitchFamily="34" charset="0"/>
              </a:rPr>
              <a:t>San Vicente del Caguán - Caquetá, 27 de noviembre de 2025</a:t>
            </a:r>
          </a:p>
        </p:txBody>
      </p:sp>
      <p:grpSp>
        <p:nvGrpSpPr>
          <p:cNvPr id="27" name="26 Grupo"/>
          <p:cNvGrpSpPr/>
          <p:nvPr/>
        </p:nvGrpSpPr>
        <p:grpSpPr>
          <a:xfrm>
            <a:off x="1500350" y="5029532"/>
            <a:ext cx="2338689" cy="425053"/>
            <a:chOff x="2595330" y="4865960"/>
            <a:chExt cx="2555775" cy="425053"/>
          </a:xfrm>
        </p:grpSpPr>
        <p:sp>
          <p:nvSpPr>
            <p:cNvPr id="28" name="27 CuadroTexto"/>
            <p:cNvSpPr txBox="1"/>
            <p:nvPr/>
          </p:nvSpPr>
          <p:spPr>
            <a:xfrm>
              <a:off x="2595330" y="4865960"/>
              <a:ext cx="2555775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100" b="1" dirty="0" smtClean="0">
                  <a:latin typeface="+mj-lt"/>
                </a:rPr>
                <a:t>Mg. DARIO MURCIA LOZADA</a:t>
              </a:r>
              <a:endParaRPr lang="es-CO" sz="1100" b="1" dirty="0" smtClean="0">
                <a:latin typeface="+mj-lt"/>
                <a:cs typeface="Arial" pitchFamily="34" charset="0"/>
              </a:endParaRPr>
            </a:p>
          </p:txBody>
        </p:sp>
        <p:sp>
          <p:nvSpPr>
            <p:cNvPr id="29" name="28 CuadroTexto"/>
            <p:cNvSpPr txBox="1"/>
            <p:nvPr/>
          </p:nvSpPr>
          <p:spPr>
            <a:xfrm>
              <a:off x="2696827" y="5029403"/>
              <a:ext cx="2338857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050" b="1" dirty="0" smtClean="0">
                  <a:latin typeface="+mj-lt"/>
                  <a:cs typeface="Arial" pitchFamily="34" charset="0"/>
                </a:rPr>
                <a:t>Rector</a:t>
              </a:r>
            </a:p>
          </p:txBody>
        </p:sp>
      </p:grpSp>
      <p:grpSp>
        <p:nvGrpSpPr>
          <p:cNvPr id="34" name="33 Grupo"/>
          <p:cNvGrpSpPr/>
          <p:nvPr/>
        </p:nvGrpSpPr>
        <p:grpSpPr>
          <a:xfrm>
            <a:off x="3863726" y="5029550"/>
            <a:ext cx="2338689" cy="417359"/>
            <a:chOff x="2595330" y="4865960"/>
            <a:chExt cx="2555775" cy="417359"/>
          </a:xfrm>
        </p:grpSpPr>
        <p:sp>
          <p:nvSpPr>
            <p:cNvPr id="35" name="34 CuadroTexto"/>
            <p:cNvSpPr txBox="1"/>
            <p:nvPr/>
          </p:nvSpPr>
          <p:spPr>
            <a:xfrm>
              <a:off x="2595330" y="4865960"/>
              <a:ext cx="2555775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100" b="1" dirty="0">
                  <a:latin typeface="+mj-lt"/>
                </a:rPr>
                <a:t>ROCIO DORADO CARDONA </a:t>
              </a:r>
              <a:endParaRPr lang="es-CO" sz="1100" b="1" dirty="0" smtClean="0">
                <a:latin typeface="+mj-lt"/>
                <a:cs typeface="Arial" pitchFamily="34" charset="0"/>
              </a:endParaRPr>
            </a:p>
          </p:txBody>
        </p:sp>
        <p:sp>
          <p:nvSpPr>
            <p:cNvPr id="36" name="35 CuadroTexto"/>
            <p:cNvSpPr txBox="1"/>
            <p:nvPr/>
          </p:nvSpPr>
          <p:spPr>
            <a:xfrm>
              <a:off x="2696827" y="5029403"/>
              <a:ext cx="2338857" cy="25391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ES" sz="1050" b="1" dirty="0" smtClean="0">
                  <a:latin typeface="+mj-lt"/>
                  <a:cs typeface="Arial" pitchFamily="34" charset="0"/>
                </a:rPr>
                <a:t>Titular</a:t>
              </a:r>
              <a:endParaRPr lang="es-CO" sz="1050" b="1" dirty="0" smtClean="0">
                <a:latin typeface="+mj-lt"/>
                <a:cs typeface="Arial" pitchFamily="34" charset="0"/>
              </a:endParaRPr>
            </a:p>
          </p:txBody>
        </p:sp>
      </p:grpSp>
      <p:sp>
        <p:nvSpPr>
          <p:cNvPr id="37" name="36 CuadroTexto"/>
          <p:cNvSpPr txBox="1"/>
          <p:nvPr/>
        </p:nvSpPr>
        <p:spPr>
          <a:xfrm>
            <a:off x="224809" y="882195"/>
            <a:ext cx="86400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4400" b="1" dirty="0" smtClean="0">
                <a:latin typeface="Monotype Corsiva" pitchFamily="66" charset="0"/>
              </a:rPr>
              <a:t>San Juan del Losada</a:t>
            </a:r>
            <a:endParaRPr lang="es-CO" sz="4400" dirty="0" smtClean="0">
              <a:latin typeface="Monotype Corsiva" pitchFamily="66" charset="0"/>
            </a:endParaRPr>
          </a:p>
        </p:txBody>
      </p:sp>
      <p:sp>
        <p:nvSpPr>
          <p:cNvPr id="38" name="37 CuadroTexto"/>
          <p:cNvSpPr txBox="1"/>
          <p:nvPr/>
        </p:nvSpPr>
        <p:spPr>
          <a:xfrm>
            <a:off x="478207" y="1459193"/>
            <a:ext cx="81439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400" b="1" i="1" dirty="0">
                <a:latin typeface="+mj-lt"/>
              </a:rPr>
              <a:t>SEDE </a:t>
            </a:r>
            <a:r>
              <a:rPr lang="es-CO" sz="1400" b="1" i="1" dirty="0" smtClean="0">
                <a:latin typeface="+mj-lt"/>
              </a:rPr>
              <a:t>PRINCIPAL</a:t>
            </a:r>
            <a:endParaRPr lang="es-CO" sz="1400" b="1" i="1" dirty="0">
              <a:latin typeface="+mj-lt"/>
            </a:endParaRPr>
          </a:p>
        </p:txBody>
      </p:sp>
      <p:sp>
        <p:nvSpPr>
          <p:cNvPr id="39" name="38 CuadroTexto"/>
          <p:cNvSpPr txBox="1"/>
          <p:nvPr/>
        </p:nvSpPr>
        <p:spPr>
          <a:xfrm>
            <a:off x="466831" y="3335763"/>
            <a:ext cx="81439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400" b="1" i="1" dirty="0">
                <a:latin typeface="+mj-lt"/>
              </a:rPr>
              <a:t>REGISTRO CIVIL No. 1.117.842.983</a:t>
            </a:r>
          </a:p>
        </p:txBody>
      </p:sp>
    </p:spTree>
    <p:extLst>
      <p:ext uri="{BB962C8B-B14F-4D97-AF65-F5344CB8AC3E}">
        <p14:creationId xmlns:p14="http://schemas.microsoft.com/office/powerpoint/2010/main" val="31038969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magen" descr="4.jpg"/>
          <p:cNvPicPr preferRelativeResize="0">
            <a:picLocks/>
          </p:cNvPicPr>
          <p:nvPr/>
        </p:nvPicPr>
        <p:blipFill>
          <a:blip r:embed="rId2"/>
          <a:stretch>
            <a:fillRect/>
          </a:stretch>
        </p:blipFill>
        <p:spPr>
          <a:xfrm>
            <a:off x="224809" y="222356"/>
            <a:ext cx="8640000" cy="6480000"/>
          </a:xfrm>
          <a:prstGeom prst="rect">
            <a:avLst/>
          </a:prstGeom>
          <a:ln>
            <a:solidFill>
              <a:schemeClr val="accent1"/>
            </a:solidFill>
          </a:ln>
        </p:spPr>
      </p:pic>
      <p:pic>
        <p:nvPicPr>
          <p:cNvPr id="19" name="18 Imagen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8901" y="1314969"/>
            <a:ext cx="1093525" cy="1113108"/>
          </a:xfrm>
          <a:prstGeom prst="rect">
            <a:avLst/>
          </a:prstGeom>
        </p:spPr>
      </p:pic>
      <p:sp>
        <p:nvSpPr>
          <p:cNvPr id="20" name="19 CuadroTexto"/>
          <p:cNvSpPr txBox="1"/>
          <p:nvPr/>
        </p:nvSpPr>
        <p:spPr>
          <a:xfrm>
            <a:off x="224809" y="1733431"/>
            <a:ext cx="8640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5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Diploma</a:t>
            </a:r>
            <a:endParaRPr lang="es-CO" sz="6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notype Corsiva" pitchFamily="66" charset="0"/>
            </a:endParaRPr>
          </a:p>
        </p:txBody>
      </p:sp>
      <p:sp>
        <p:nvSpPr>
          <p:cNvPr id="21" name="20 CuadroTexto"/>
          <p:cNvSpPr txBox="1"/>
          <p:nvPr/>
        </p:nvSpPr>
        <p:spPr>
          <a:xfrm>
            <a:off x="489583" y="2535113"/>
            <a:ext cx="814393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000" b="1" dirty="0" smtClean="0">
                <a:latin typeface="Script MT Bold" pitchFamily="66" charset="0"/>
              </a:rPr>
              <a:t>Que se le otorga a:</a:t>
            </a:r>
            <a:endParaRPr lang="es-CO" sz="2000" b="1" dirty="0">
              <a:latin typeface="Script MT Bold" pitchFamily="66" charset="0"/>
            </a:endParaRPr>
          </a:p>
        </p:txBody>
      </p:sp>
      <p:sp>
        <p:nvSpPr>
          <p:cNvPr id="23" name="22 CuadroTexto"/>
          <p:cNvSpPr txBox="1"/>
          <p:nvPr/>
        </p:nvSpPr>
        <p:spPr>
          <a:xfrm>
            <a:off x="224809" y="402343"/>
            <a:ext cx="86400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4400" b="1" dirty="0">
                <a:latin typeface="Monotype Corsiva" pitchFamily="66" charset="0"/>
              </a:rPr>
              <a:t>Institución Educativa </a:t>
            </a:r>
            <a:r>
              <a:rPr lang="es-CO" sz="4400" b="1" dirty="0" smtClean="0">
                <a:latin typeface="Monotype Corsiva" pitchFamily="66" charset="0"/>
              </a:rPr>
              <a:t>Rural</a:t>
            </a:r>
            <a:endParaRPr lang="es-CO" sz="4400" dirty="0" smtClean="0">
              <a:latin typeface="Monotype Corsiva" pitchFamily="66" charset="0"/>
            </a:endParaRPr>
          </a:p>
        </p:txBody>
      </p:sp>
      <p:sp>
        <p:nvSpPr>
          <p:cNvPr id="24" name="23 CuadroTexto"/>
          <p:cNvSpPr txBox="1"/>
          <p:nvPr/>
        </p:nvSpPr>
        <p:spPr>
          <a:xfrm>
            <a:off x="981435" y="3598074"/>
            <a:ext cx="716022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b="1" dirty="0" smtClean="0">
                <a:latin typeface="Script MT Bold" pitchFamily="66" charset="0"/>
              </a:rPr>
              <a:t>Por ser </a:t>
            </a:r>
            <a:r>
              <a:rPr lang="es-CO" b="1" dirty="0" smtClean="0">
                <a:latin typeface="Script MT Bold" pitchFamily="66" charset="0"/>
              </a:rPr>
              <a:t>promovido </a:t>
            </a:r>
            <a:r>
              <a:rPr lang="es-CO" b="1" dirty="0" smtClean="0">
                <a:latin typeface="Script MT Bold" pitchFamily="66" charset="0"/>
              </a:rPr>
              <a:t>al grado Primero de Educación Básica Primaria, cumpliendo con los requisitos exigidos durante el año  escolar 2025</a:t>
            </a:r>
            <a:endParaRPr lang="es-CO" b="1" dirty="0">
              <a:latin typeface="Script MT Bold" pitchFamily="66" charset="0"/>
            </a:endParaRPr>
          </a:p>
        </p:txBody>
      </p:sp>
      <p:sp>
        <p:nvSpPr>
          <p:cNvPr id="25" name="24 CuadroTexto"/>
          <p:cNvSpPr txBox="1"/>
          <p:nvPr/>
        </p:nvSpPr>
        <p:spPr>
          <a:xfrm>
            <a:off x="437124" y="2850285"/>
            <a:ext cx="821537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6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JOHAN GAEL BASTIDAS RODRIGUEZ </a:t>
            </a:r>
            <a:endParaRPr lang="es-CO" sz="36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6" name="25 CuadroTexto"/>
          <p:cNvSpPr txBox="1"/>
          <p:nvPr/>
        </p:nvSpPr>
        <p:spPr>
          <a:xfrm>
            <a:off x="453864" y="4261938"/>
            <a:ext cx="7706777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050" b="1" dirty="0" smtClean="0">
                <a:latin typeface="Arial" pitchFamily="34" charset="0"/>
                <a:cs typeface="Arial" pitchFamily="34" charset="0"/>
              </a:rPr>
              <a:t>San Vicente del Caguán - Caquetá, 27 de noviembre de 2025</a:t>
            </a:r>
          </a:p>
        </p:txBody>
      </p:sp>
      <p:grpSp>
        <p:nvGrpSpPr>
          <p:cNvPr id="27" name="26 Grupo"/>
          <p:cNvGrpSpPr/>
          <p:nvPr/>
        </p:nvGrpSpPr>
        <p:grpSpPr>
          <a:xfrm>
            <a:off x="1500350" y="5029532"/>
            <a:ext cx="2338689" cy="425053"/>
            <a:chOff x="2595330" y="4865960"/>
            <a:chExt cx="2555775" cy="425053"/>
          </a:xfrm>
        </p:grpSpPr>
        <p:sp>
          <p:nvSpPr>
            <p:cNvPr id="28" name="27 CuadroTexto"/>
            <p:cNvSpPr txBox="1"/>
            <p:nvPr/>
          </p:nvSpPr>
          <p:spPr>
            <a:xfrm>
              <a:off x="2595330" y="4865960"/>
              <a:ext cx="2555775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100" b="1" dirty="0" smtClean="0">
                  <a:latin typeface="+mj-lt"/>
                </a:rPr>
                <a:t>Mg. DARIO MURCIA LOZADA</a:t>
              </a:r>
              <a:endParaRPr lang="es-CO" sz="1100" b="1" dirty="0" smtClean="0">
                <a:latin typeface="+mj-lt"/>
                <a:cs typeface="Arial" pitchFamily="34" charset="0"/>
              </a:endParaRPr>
            </a:p>
          </p:txBody>
        </p:sp>
        <p:sp>
          <p:nvSpPr>
            <p:cNvPr id="29" name="28 CuadroTexto"/>
            <p:cNvSpPr txBox="1"/>
            <p:nvPr/>
          </p:nvSpPr>
          <p:spPr>
            <a:xfrm>
              <a:off x="2696827" y="5029403"/>
              <a:ext cx="2338857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050" b="1" dirty="0" smtClean="0">
                  <a:latin typeface="+mj-lt"/>
                  <a:cs typeface="Arial" pitchFamily="34" charset="0"/>
                </a:rPr>
                <a:t>Rector</a:t>
              </a:r>
            </a:p>
          </p:txBody>
        </p:sp>
      </p:grpSp>
      <p:grpSp>
        <p:nvGrpSpPr>
          <p:cNvPr id="34" name="33 Grupo"/>
          <p:cNvGrpSpPr/>
          <p:nvPr/>
        </p:nvGrpSpPr>
        <p:grpSpPr>
          <a:xfrm>
            <a:off x="3863726" y="5029550"/>
            <a:ext cx="2338689" cy="417359"/>
            <a:chOff x="2595330" y="4865960"/>
            <a:chExt cx="2555775" cy="417359"/>
          </a:xfrm>
        </p:grpSpPr>
        <p:sp>
          <p:nvSpPr>
            <p:cNvPr id="35" name="34 CuadroTexto"/>
            <p:cNvSpPr txBox="1"/>
            <p:nvPr/>
          </p:nvSpPr>
          <p:spPr>
            <a:xfrm>
              <a:off x="2595330" y="4865960"/>
              <a:ext cx="2555775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100" b="1" dirty="0">
                  <a:latin typeface="+mj-lt"/>
                </a:rPr>
                <a:t>ROCIO DORADO CARDONA </a:t>
              </a:r>
              <a:endParaRPr lang="es-CO" sz="1100" b="1" dirty="0" smtClean="0">
                <a:latin typeface="+mj-lt"/>
                <a:cs typeface="Arial" pitchFamily="34" charset="0"/>
              </a:endParaRPr>
            </a:p>
          </p:txBody>
        </p:sp>
        <p:sp>
          <p:nvSpPr>
            <p:cNvPr id="36" name="35 CuadroTexto"/>
            <p:cNvSpPr txBox="1"/>
            <p:nvPr/>
          </p:nvSpPr>
          <p:spPr>
            <a:xfrm>
              <a:off x="2696827" y="5029403"/>
              <a:ext cx="2338857" cy="25391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ES" sz="1050" b="1" dirty="0" smtClean="0">
                  <a:latin typeface="+mj-lt"/>
                  <a:cs typeface="Arial" pitchFamily="34" charset="0"/>
                </a:rPr>
                <a:t>Titular</a:t>
              </a:r>
              <a:endParaRPr lang="es-CO" sz="1050" b="1" dirty="0" smtClean="0">
                <a:latin typeface="+mj-lt"/>
                <a:cs typeface="Arial" pitchFamily="34" charset="0"/>
              </a:endParaRPr>
            </a:p>
          </p:txBody>
        </p:sp>
      </p:grpSp>
      <p:sp>
        <p:nvSpPr>
          <p:cNvPr id="37" name="36 CuadroTexto"/>
          <p:cNvSpPr txBox="1"/>
          <p:nvPr/>
        </p:nvSpPr>
        <p:spPr>
          <a:xfrm>
            <a:off x="224809" y="882195"/>
            <a:ext cx="86400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4400" b="1" dirty="0" smtClean="0">
                <a:latin typeface="Monotype Corsiva" pitchFamily="66" charset="0"/>
              </a:rPr>
              <a:t>San Juan del Losada</a:t>
            </a:r>
            <a:endParaRPr lang="es-CO" sz="4400" dirty="0" smtClean="0">
              <a:latin typeface="Monotype Corsiva" pitchFamily="66" charset="0"/>
            </a:endParaRPr>
          </a:p>
        </p:txBody>
      </p:sp>
      <p:sp>
        <p:nvSpPr>
          <p:cNvPr id="38" name="37 CuadroTexto"/>
          <p:cNvSpPr txBox="1"/>
          <p:nvPr/>
        </p:nvSpPr>
        <p:spPr>
          <a:xfrm>
            <a:off x="478207" y="1459193"/>
            <a:ext cx="81439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400" b="1" i="1" dirty="0">
                <a:latin typeface="+mj-lt"/>
              </a:rPr>
              <a:t>SEDE </a:t>
            </a:r>
            <a:r>
              <a:rPr lang="es-CO" sz="1400" b="1" i="1" dirty="0" smtClean="0">
                <a:latin typeface="+mj-lt"/>
              </a:rPr>
              <a:t>PRINCIPAL</a:t>
            </a:r>
            <a:endParaRPr lang="es-CO" sz="1400" b="1" i="1" dirty="0">
              <a:latin typeface="+mj-lt"/>
            </a:endParaRPr>
          </a:p>
        </p:txBody>
      </p:sp>
      <p:sp>
        <p:nvSpPr>
          <p:cNvPr id="39" name="38 CuadroTexto"/>
          <p:cNvSpPr txBox="1"/>
          <p:nvPr/>
        </p:nvSpPr>
        <p:spPr>
          <a:xfrm>
            <a:off x="466831" y="3335763"/>
            <a:ext cx="81439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400" b="1" i="1" dirty="0">
                <a:latin typeface="+mj-lt"/>
              </a:rPr>
              <a:t>REGISTRO CIVIL No. 1.215.970.090</a:t>
            </a:r>
          </a:p>
        </p:txBody>
      </p:sp>
    </p:spTree>
    <p:extLst>
      <p:ext uri="{BB962C8B-B14F-4D97-AF65-F5344CB8AC3E}">
        <p14:creationId xmlns:p14="http://schemas.microsoft.com/office/powerpoint/2010/main" val="119168426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magen" descr="4.jpg"/>
          <p:cNvPicPr preferRelativeResize="0">
            <a:picLocks/>
          </p:cNvPicPr>
          <p:nvPr/>
        </p:nvPicPr>
        <p:blipFill>
          <a:blip r:embed="rId2"/>
          <a:stretch>
            <a:fillRect/>
          </a:stretch>
        </p:blipFill>
        <p:spPr>
          <a:xfrm>
            <a:off x="224809" y="222356"/>
            <a:ext cx="8640000" cy="6480000"/>
          </a:xfrm>
          <a:prstGeom prst="rect">
            <a:avLst/>
          </a:prstGeom>
          <a:ln>
            <a:solidFill>
              <a:schemeClr val="accent1"/>
            </a:solidFill>
          </a:ln>
        </p:spPr>
      </p:pic>
      <p:pic>
        <p:nvPicPr>
          <p:cNvPr id="19" name="18 Imagen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8901" y="1314969"/>
            <a:ext cx="1093525" cy="1113108"/>
          </a:xfrm>
          <a:prstGeom prst="rect">
            <a:avLst/>
          </a:prstGeom>
        </p:spPr>
      </p:pic>
      <p:sp>
        <p:nvSpPr>
          <p:cNvPr id="20" name="19 CuadroTexto"/>
          <p:cNvSpPr txBox="1"/>
          <p:nvPr/>
        </p:nvSpPr>
        <p:spPr>
          <a:xfrm>
            <a:off x="224809" y="1733431"/>
            <a:ext cx="8640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5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Diploma</a:t>
            </a:r>
            <a:endParaRPr lang="es-CO" sz="6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notype Corsiva" pitchFamily="66" charset="0"/>
            </a:endParaRPr>
          </a:p>
        </p:txBody>
      </p:sp>
      <p:sp>
        <p:nvSpPr>
          <p:cNvPr id="21" name="20 CuadroTexto"/>
          <p:cNvSpPr txBox="1"/>
          <p:nvPr/>
        </p:nvSpPr>
        <p:spPr>
          <a:xfrm>
            <a:off x="489583" y="2535113"/>
            <a:ext cx="814393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000" b="1" dirty="0" smtClean="0">
                <a:latin typeface="Script MT Bold" pitchFamily="66" charset="0"/>
              </a:rPr>
              <a:t>Que se le otorga a:</a:t>
            </a:r>
            <a:endParaRPr lang="es-CO" sz="2000" b="1" dirty="0">
              <a:latin typeface="Script MT Bold" pitchFamily="66" charset="0"/>
            </a:endParaRPr>
          </a:p>
        </p:txBody>
      </p:sp>
      <p:sp>
        <p:nvSpPr>
          <p:cNvPr id="23" name="22 CuadroTexto"/>
          <p:cNvSpPr txBox="1"/>
          <p:nvPr/>
        </p:nvSpPr>
        <p:spPr>
          <a:xfrm>
            <a:off x="224809" y="402343"/>
            <a:ext cx="86400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4400" b="1" dirty="0">
                <a:latin typeface="Monotype Corsiva" pitchFamily="66" charset="0"/>
              </a:rPr>
              <a:t>Institución Educativa </a:t>
            </a:r>
            <a:r>
              <a:rPr lang="es-CO" sz="4400" b="1" dirty="0" smtClean="0">
                <a:latin typeface="Monotype Corsiva" pitchFamily="66" charset="0"/>
              </a:rPr>
              <a:t>Rural</a:t>
            </a:r>
            <a:endParaRPr lang="es-CO" sz="4400" dirty="0" smtClean="0">
              <a:latin typeface="Monotype Corsiva" pitchFamily="66" charset="0"/>
            </a:endParaRPr>
          </a:p>
        </p:txBody>
      </p:sp>
      <p:sp>
        <p:nvSpPr>
          <p:cNvPr id="24" name="23 CuadroTexto"/>
          <p:cNvSpPr txBox="1"/>
          <p:nvPr/>
        </p:nvSpPr>
        <p:spPr>
          <a:xfrm>
            <a:off x="981435" y="3598074"/>
            <a:ext cx="716022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b="1" dirty="0" smtClean="0">
                <a:latin typeface="Script MT Bold" pitchFamily="66" charset="0"/>
              </a:rPr>
              <a:t>Por ser </a:t>
            </a:r>
            <a:r>
              <a:rPr lang="es-CO" b="1" dirty="0" smtClean="0">
                <a:latin typeface="Script MT Bold" pitchFamily="66" charset="0"/>
              </a:rPr>
              <a:t>promovido </a:t>
            </a:r>
            <a:r>
              <a:rPr lang="es-CO" b="1" dirty="0" smtClean="0">
                <a:latin typeface="Script MT Bold" pitchFamily="66" charset="0"/>
              </a:rPr>
              <a:t>al grado Primero de Educación Básica Primaria, cumpliendo con los requisitos exigidos durante el año  escolar 2025</a:t>
            </a:r>
            <a:endParaRPr lang="es-CO" b="1" dirty="0">
              <a:latin typeface="Script MT Bold" pitchFamily="66" charset="0"/>
            </a:endParaRPr>
          </a:p>
        </p:txBody>
      </p:sp>
      <p:sp>
        <p:nvSpPr>
          <p:cNvPr id="25" name="24 CuadroTexto"/>
          <p:cNvSpPr txBox="1"/>
          <p:nvPr/>
        </p:nvSpPr>
        <p:spPr>
          <a:xfrm>
            <a:off x="437124" y="2850285"/>
            <a:ext cx="821537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6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ERICK FABIAN BENAVIDES SANTA </a:t>
            </a:r>
            <a:endParaRPr lang="es-CO" sz="36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6" name="25 CuadroTexto"/>
          <p:cNvSpPr txBox="1"/>
          <p:nvPr/>
        </p:nvSpPr>
        <p:spPr>
          <a:xfrm>
            <a:off x="453864" y="4261938"/>
            <a:ext cx="7706777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050" b="1" dirty="0" smtClean="0">
                <a:latin typeface="Arial" pitchFamily="34" charset="0"/>
                <a:cs typeface="Arial" pitchFamily="34" charset="0"/>
              </a:rPr>
              <a:t>San Vicente del Caguán - Caquetá, 27 de noviembre de 2025</a:t>
            </a:r>
          </a:p>
        </p:txBody>
      </p:sp>
      <p:grpSp>
        <p:nvGrpSpPr>
          <p:cNvPr id="27" name="26 Grupo"/>
          <p:cNvGrpSpPr/>
          <p:nvPr/>
        </p:nvGrpSpPr>
        <p:grpSpPr>
          <a:xfrm>
            <a:off x="1500350" y="5029532"/>
            <a:ext cx="2338689" cy="425053"/>
            <a:chOff x="2595330" y="4865960"/>
            <a:chExt cx="2555775" cy="425053"/>
          </a:xfrm>
        </p:grpSpPr>
        <p:sp>
          <p:nvSpPr>
            <p:cNvPr id="28" name="27 CuadroTexto"/>
            <p:cNvSpPr txBox="1"/>
            <p:nvPr/>
          </p:nvSpPr>
          <p:spPr>
            <a:xfrm>
              <a:off x="2595330" y="4865960"/>
              <a:ext cx="2555775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100" b="1" dirty="0" smtClean="0">
                  <a:latin typeface="+mj-lt"/>
                </a:rPr>
                <a:t>Mg. DARIO MURCIA LOZADA</a:t>
              </a:r>
              <a:endParaRPr lang="es-CO" sz="1100" b="1" dirty="0" smtClean="0">
                <a:latin typeface="+mj-lt"/>
                <a:cs typeface="Arial" pitchFamily="34" charset="0"/>
              </a:endParaRPr>
            </a:p>
          </p:txBody>
        </p:sp>
        <p:sp>
          <p:nvSpPr>
            <p:cNvPr id="29" name="28 CuadroTexto"/>
            <p:cNvSpPr txBox="1"/>
            <p:nvPr/>
          </p:nvSpPr>
          <p:spPr>
            <a:xfrm>
              <a:off x="2696827" y="5029403"/>
              <a:ext cx="2338857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050" b="1" dirty="0" smtClean="0">
                  <a:latin typeface="+mj-lt"/>
                  <a:cs typeface="Arial" pitchFamily="34" charset="0"/>
                </a:rPr>
                <a:t>Rector</a:t>
              </a:r>
            </a:p>
          </p:txBody>
        </p:sp>
      </p:grpSp>
      <p:grpSp>
        <p:nvGrpSpPr>
          <p:cNvPr id="34" name="33 Grupo"/>
          <p:cNvGrpSpPr/>
          <p:nvPr/>
        </p:nvGrpSpPr>
        <p:grpSpPr>
          <a:xfrm>
            <a:off x="3863726" y="5029550"/>
            <a:ext cx="2338689" cy="417359"/>
            <a:chOff x="2595330" y="4865960"/>
            <a:chExt cx="2555775" cy="417359"/>
          </a:xfrm>
        </p:grpSpPr>
        <p:sp>
          <p:nvSpPr>
            <p:cNvPr id="35" name="34 CuadroTexto"/>
            <p:cNvSpPr txBox="1"/>
            <p:nvPr/>
          </p:nvSpPr>
          <p:spPr>
            <a:xfrm>
              <a:off x="2595330" y="4865960"/>
              <a:ext cx="2555775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100" b="1" dirty="0">
                  <a:latin typeface="+mj-lt"/>
                </a:rPr>
                <a:t>ROCIO DORADO CARDONA </a:t>
              </a:r>
              <a:endParaRPr lang="es-CO" sz="1100" b="1" dirty="0" smtClean="0">
                <a:latin typeface="+mj-lt"/>
                <a:cs typeface="Arial" pitchFamily="34" charset="0"/>
              </a:endParaRPr>
            </a:p>
          </p:txBody>
        </p:sp>
        <p:sp>
          <p:nvSpPr>
            <p:cNvPr id="36" name="35 CuadroTexto"/>
            <p:cNvSpPr txBox="1"/>
            <p:nvPr/>
          </p:nvSpPr>
          <p:spPr>
            <a:xfrm>
              <a:off x="2696827" y="5029403"/>
              <a:ext cx="2338857" cy="25391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ES" sz="1050" b="1" dirty="0" smtClean="0">
                  <a:latin typeface="+mj-lt"/>
                  <a:cs typeface="Arial" pitchFamily="34" charset="0"/>
                </a:rPr>
                <a:t>Titular</a:t>
              </a:r>
              <a:endParaRPr lang="es-CO" sz="1050" b="1" dirty="0" smtClean="0">
                <a:latin typeface="+mj-lt"/>
                <a:cs typeface="Arial" pitchFamily="34" charset="0"/>
              </a:endParaRPr>
            </a:p>
          </p:txBody>
        </p:sp>
      </p:grpSp>
      <p:sp>
        <p:nvSpPr>
          <p:cNvPr id="37" name="36 CuadroTexto"/>
          <p:cNvSpPr txBox="1"/>
          <p:nvPr/>
        </p:nvSpPr>
        <p:spPr>
          <a:xfrm>
            <a:off x="224809" y="882195"/>
            <a:ext cx="86400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4400" b="1" dirty="0" smtClean="0">
                <a:latin typeface="Monotype Corsiva" pitchFamily="66" charset="0"/>
              </a:rPr>
              <a:t>San Juan del Losada</a:t>
            </a:r>
            <a:endParaRPr lang="es-CO" sz="4400" dirty="0" smtClean="0">
              <a:latin typeface="Monotype Corsiva" pitchFamily="66" charset="0"/>
            </a:endParaRPr>
          </a:p>
        </p:txBody>
      </p:sp>
      <p:sp>
        <p:nvSpPr>
          <p:cNvPr id="38" name="37 CuadroTexto"/>
          <p:cNvSpPr txBox="1"/>
          <p:nvPr/>
        </p:nvSpPr>
        <p:spPr>
          <a:xfrm>
            <a:off x="478207" y="1459193"/>
            <a:ext cx="81439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400" b="1" i="1" dirty="0">
                <a:latin typeface="+mj-lt"/>
              </a:rPr>
              <a:t>SEDE </a:t>
            </a:r>
            <a:r>
              <a:rPr lang="es-CO" sz="1400" b="1" i="1" dirty="0" smtClean="0">
                <a:latin typeface="+mj-lt"/>
              </a:rPr>
              <a:t>PRINCIPAL</a:t>
            </a:r>
            <a:endParaRPr lang="es-CO" sz="1400" b="1" i="1" dirty="0">
              <a:latin typeface="+mj-lt"/>
            </a:endParaRPr>
          </a:p>
        </p:txBody>
      </p:sp>
      <p:sp>
        <p:nvSpPr>
          <p:cNvPr id="39" name="38 CuadroTexto"/>
          <p:cNvSpPr txBox="1"/>
          <p:nvPr/>
        </p:nvSpPr>
        <p:spPr>
          <a:xfrm>
            <a:off x="466831" y="3335763"/>
            <a:ext cx="81439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400" b="1" i="1" dirty="0">
                <a:latin typeface="+mj-lt"/>
              </a:rPr>
              <a:t>REGISTRO CIVIL No. 1.117.841.567</a:t>
            </a:r>
          </a:p>
        </p:txBody>
      </p:sp>
    </p:spTree>
    <p:extLst>
      <p:ext uri="{BB962C8B-B14F-4D97-AF65-F5344CB8AC3E}">
        <p14:creationId xmlns:p14="http://schemas.microsoft.com/office/powerpoint/2010/main" val="70056971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3272</TotalTime>
  <Words>1638</Words>
  <Application>Microsoft Office PowerPoint</Application>
  <PresentationFormat>Presentación en pantalla (4:3)</PresentationFormat>
  <Paragraphs>312</Paragraphs>
  <Slides>24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24</vt:i4>
      </vt:variant>
    </vt:vector>
  </HeadingPairs>
  <TitlesOfParts>
    <vt:vector size="25" baseType="lpstr"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mjs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MARIO JOVEN SARRIA</dc:creator>
  <cp:lastModifiedBy>Usuario</cp:lastModifiedBy>
  <cp:revision>105</cp:revision>
  <cp:lastPrinted>2025-11-22T21:48:10Z</cp:lastPrinted>
  <dcterms:created xsi:type="dcterms:W3CDTF">2016-11-12T02:48:30Z</dcterms:created>
  <dcterms:modified xsi:type="dcterms:W3CDTF">2025-11-22T23:34:22Z</dcterms:modified>
</cp:coreProperties>
</file>