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7010400" cy="9296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159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AF5EA-17C5-43F4-ABA4-DBEFD3AE33E0}" type="datetimeFigureOut">
              <a:rPr lang="es-CO" smtClean="0"/>
              <a:t>25/11/2024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0713" y="4415530"/>
            <a:ext cx="5608975" cy="418360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573"/>
            <a:ext cx="3038604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159" y="8829573"/>
            <a:ext cx="3038604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392D8-43F6-4B4C-891B-D47F16FF204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3658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lantilla_mencion_2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49155" y="215933"/>
            <a:ext cx="8460000" cy="6300000"/>
          </a:xfrm>
          <a:prstGeom prst="rect">
            <a:avLst/>
          </a:prstGeom>
          <a:ln w="38100" cmpd="sng">
            <a:solidFill>
              <a:srgbClr val="C00000"/>
            </a:solidFill>
          </a:ln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02" y="781625"/>
            <a:ext cx="1890679" cy="1923645"/>
          </a:xfrm>
          <a:prstGeom prst="rect">
            <a:avLst/>
          </a:prstGeom>
        </p:spPr>
      </p:pic>
      <p:pic>
        <p:nvPicPr>
          <p:cNvPr id="6" name="5 Imagen" descr="escudo_colomb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1315" y="835125"/>
            <a:ext cx="1784020" cy="2071702"/>
          </a:xfrm>
          <a:prstGeom prst="rect">
            <a:avLst/>
          </a:prstGeom>
        </p:spPr>
      </p:pic>
      <p:sp>
        <p:nvSpPr>
          <p:cNvPr id="11" name="928 Cuadro de texto"/>
          <p:cNvSpPr txBox="1">
            <a:spLocks noChangeArrowheads="1"/>
          </p:cNvSpPr>
          <p:nvPr/>
        </p:nvSpPr>
        <p:spPr bwMode="auto">
          <a:xfrm>
            <a:off x="1643042" y="1084516"/>
            <a:ext cx="6000792" cy="46280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Old English Text MT" pitchFamily="66" charset="0"/>
                <a:cs typeface="Arial" pitchFamily="34" charset="0"/>
              </a:rPr>
              <a:t>La República de Colombia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929 Cuadro de texto"/>
          <p:cNvSpPr txBox="1">
            <a:spLocks noChangeArrowheads="1"/>
          </p:cNvSpPr>
          <p:nvPr/>
        </p:nvSpPr>
        <p:spPr bwMode="auto">
          <a:xfrm>
            <a:off x="1643042" y="1425198"/>
            <a:ext cx="6072229" cy="52718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Old English Text MT" pitchFamily="66" charset="0"/>
                <a:cs typeface="Arial" pitchFamily="34" charset="0"/>
              </a:rPr>
              <a:t>y en su nombre, la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930 Cuadro de texto"/>
          <p:cNvSpPr txBox="1">
            <a:spLocks noChangeArrowheads="1"/>
          </p:cNvSpPr>
          <p:nvPr/>
        </p:nvSpPr>
        <p:spPr bwMode="auto">
          <a:xfrm>
            <a:off x="1643042" y="1961109"/>
            <a:ext cx="6000792" cy="4342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rPr>
              <a:t>La Institución </a:t>
            </a:r>
            <a:r>
              <a:rPr kumimoji="0" lang="es-C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rPr>
              <a:t>Educativa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931 Cuadro de texto"/>
          <p:cNvSpPr txBox="1">
            <a:spLocks noChangeArrowheads="1"/>
          </p:cNvSpPr>
          <p:nvPr/>
        </p:nvSpPr>
        <p:spPr bwMode="auto">
          <a:xfrm>
            <a:off x="1643042" y="2315639"/>
            <a:ext cx="6000792" cy="3589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CO" sz="2000" b="1" dirty="0" smtClean="0">
                <a:latin typeface="Lucida Calligraphy" pitchFamily="66" charset="0"/>
              </a:rPr>
              <a:t>San Juan del Losada</a:t>
            </a:r>
            <a:endParaRPr lang="es-CO" sz="2000" dirty="0" smtClean="0"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sp>
        <p:nvSpPr>
          <p:cNvPr id="15" name="932 Cuadro de texto"/>
          <p:cNvSpPr txBox="1">
            <a:spLocks noChangeArrowheads="1"/>
          </p:cNvSpPr>
          <p:nvPr/>
        </p:nvSpPr>
        <p:spPr bwMode="auto">
          <a:xfrm>
            <a:off x="3184281" y="2722307"/>
            <a:ext cx="2989749" cy="3475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rPr>
              <a:t>San Vicente del Caguán - Caquetá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977 Cuadro de texto"/>
          <p:cNvSpPr txBox="1">
            <a:spLocks noChangeArrowheads="1"/>
          </p:cNvSpPr>
          <p:nvPr/>
        </p:nvSpPr>
        <p:spPr bwMode="auto">
          <a:xfrm>
            <a:off x="449154" y="3019284"/>
            <a:ext cx="8504171" cy="6422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Old English Text MT" pitchFamily="66" charset="0"/>
                <a:cs typeface="Arial" pitchFamily="34" charset="0"/>
              </a:rPr>
              <a:t>Reconocimiento a:</a:t>
            </a: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936 Cuadro de texto"/>
          <p:cNvSpPr txBox="1">
            <a:spLocks noChangeArrowheads="1"/>
          </p:cNvSpPr>
          <p:nvPr/>
        </p:nvSpPr>
        <p:spPr bwMode="auto">
          <a:xfrm>
            <a:off x="449152" y="3684990"/>
            <a:ext cx="8460003" cy="4393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INGRI </a:t>
            </a:r>
            <a:r>
              <a:rPr kumimoji="0" lang="es-CO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DANIELA SALAS RUBIO</a:t>
            </a:r>
            <a:endParaRPr kumimoji="0" lang="es-CO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449153" y="4802928"/>
            <a:ext cx="8460001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CO" sz="1100" dirty="0" smtClean="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t>29 de noviembre de 2024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 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 cap="rnd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932 Cuadro de texto"/>
          <p:cNvSpPr txBox="1">
            <a:spLocks noChangeArrowheads="1"/>
          </p:cNvSpPr>
          <p:nvPr/>
        </p:nvSpPr>
        <p:spPr bwMode="auto">
          <a:xfrm>
            <a:off x="449153" y="4352662"/>
            <a:ext cx="8460001" cy="79071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rPr>
              <a:t>Por obtener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rPr>
              <a:t> los mejores resultados en las Pruebas Saber 11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CO" sz="1400" dirty="0" smtClean="0">
                <a:latin typeface="Lucida Calligraphy" pitchFamily="66" charset="0"/>
                <a:cs typeface="Arial" pitchFamily="34" charset="0"/>
              </a:rPr>
              <a:t>y ser la mejor Bachiller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rPr>
              <a:t> Promoción 2024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56 Rectángulo"/>
          <p:cNvSpPr/>
          <p:nvPr/>
        </p:nvSpPr>
        <p:spPr>
          <a:xfrm>
            <a:off x="2028747" y="5633851"/>
            <a:ext cx="244233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latin typeface="Edwardian Script ITC" pitchFamily="66" charset="0"/>
                <a:ea typeface="Ebrima" pitchFamily="2" charset="0"/>
                <a:cs typeface="Ebrima" pitchFamily="2" charset="0"/>
              </a:rPr>
              <a:t>Mg. Darío Murcia Lozada</a:t>
            </a:r>
            <a:endParaRPr lang="es-CO" sz="2000" dirty="0">
              <a:latin typeface="Edwardian Script ITC" pitchFamily="66" charset="0"/>
              <a:ea typeface="Ebrima" pitchFamily="2" charset="0"/>
              <a:cs typeface="Ebrima" pitchFamily="2" charset="0"/>
            </a:endParaRPr>
          </a:p>
        </p:txBody>
      </p:sp>
      <p:sp>
        <p:nvSpPr>
          <p:cNvPr id="60" name="59 Rectángulo"/>
          <p:cNvSpPr/>
          <p:nvPr/>
        </p:nvSpPr>
        <p:spPr>
          <a:xfrm>
            <a:off x="2134802" y="5921883"/>
            <a:ext cx="22623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latin typeface="Arial Narrow" pitchFamily="34" charset="0"/>
              </a:rPr>
              <a:t>C.C. </a:t>
            </a:r>
            <a:r>
              <a:rPr lang="es-CO" sz="1100" dirty="0">
                <a:latin typeface="Arial Narrow" pitchFamily="34" charset="0"/>
              </a:rPr>
              <a:t>17.659.231  Florencia - </a:t>
            </a:r>
            <a:r>
              <a:rPr lang="es-CO" sz="1100" dirty="0" smtClean="0">
                <a:latin typeface="Arial Narrow" pitchFamily="34" charset="0"/>
              </a:rPr>
              <a:t>Caquetá</a:t>
            </a:r>
            <a:endParaRPr lang="es-CO" sz="1100" dirty="0">
              <a:latin typeface="Arial Narrow" pitchFamily="34" charset="0"/>
            </a:endParaRPr>
          </a:p>
        </p:txBody>
      </p:sp>
      <p:sp>
        <p:nvSpPr>
          <p:cNvPr id="61" name="60 Rectángulo"/>
          <p:cNvSpPr/>
          <p:nvPr/>
        </p:nvSpPr>
        <p:spPr>
          <a:xfrm>
            <a:off x="2134801" y="6108182"/>
            <a:ext cx="226230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latin typeface="Arial Narrow" pitchFamily="34" charset="0"/>
              </a:rPr>
              <a:t>Rector</a:t>
            </a:r>
            <a:endParaRPr lang="es-CO" sz="1100" dirty="0">
              <a:latin typeface="Arial Narrow" pitchFamily="34" charset="0"/>
            </a:endParaRPr>
          </a:p>
        </p:txBody>
      </p:sp>
      <p:sp>
        <p:nvSpPr>
          <p:cNvPr id="62" name="884 Conector recto"/>
          <p:cNvSpPr>
            <a:spLocks noChangeShapeType="1"/>
          </p:cNvSpPr>
          <p:nvPr/>
        </p:nvSpPr>
        <p:spPr bwMode="auto">
          <a:xfrm>
            <a:off x="1965789" y="5633851"/>
            <a:ext cx="2600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63" name="62 Rectángulo"/>
          <p:cNvSpPr/>
          <p:nvPr/>
        </p:nvSpPr>
        <p:spPr>
          <a:xfrm>
            <a:off x="4834951" y="5633851"/>
            <a:ext cx="28803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>
                <a:latin typeface="Edwardian Script ITC" pitchFamily="66" charset="0"/>
                <a:ea typeface="Ebrima" pitchFamily="2" charset="0"/>
                <a:cs typeface="Ebrima" pitchFamily="2" charset="0"/>
              </a:rPr>
              <a:t>Jennifer Paulinne Narváez Porras</a:t>
            </a:r>
            <a:endParaRPr lang="es-CO" sz="2000" dirty="0">
              <a:latin typeface="Edwardian Script ITC" pitchFamily="66" charset="0"/>
              <a:ea typeface="Ebrima" pitchFamily="2" charset="0"/>
              <a:cs typeface="Ebrima" pitchFamily="2" charset="0"/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5143961" y="5921883"/>
            <a:ext cx="22623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latin typeface="Arial Narrow" pitchFamily="34" charset="0"/>
              </a:rPr>
              <a:t>C.C. 40.611.409 Florencia - Caquetá</a:t>
            </a:r>
            <a:endParaRPr lang="es-CO" sz="1100" dirty="0">
              <a:latin typeface="Arial Narrow" pitchFamily="34" charset="0"/>
            </a:endParaRPr>
          </a:p>
        </p:txBody>
      </p:sp>
      <p:sp>
        <p:nvSpPr>
          <p:cNvPr id="65" name="64 Rectángulo"/>
          <p:cNvSpPr/>
          <p:nvPr/>
        </p:nvSpPr>
        <p:spPr>
          <a:xfrm>
            <a:off x="5143960" y="6108182"/>
            <a:ext cx="226230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dirty="0" smtClean="0">
                <a:latin typeface="Arial Narrow" pitchFamily="34" charset="0"/>
              </a:rPr>
              <a:t>Titular</a:t>
            </a:r>
            <a:endParaRPr lang="es-CO" sz="1100" dirty="0">
              <a:latin typeface="Arial Narrow" pitchFamily="34" charset="0"/>
            </a:endParaRPr>
          </a:p>
        </p:txBody>
      </p:sp>
      <p:sp>
        <p:nvSpPr>
          <p:cNvPr id="66" name="884 Conector recto"/>
          <p:cNvSpPr>
            <a:spLocks noChangeShapeType="1"/>
          </p:cNvSpPr>
          <p:nvPr/>
        </p:nvSpPr>
        <p:spPr bwMode="auto">
          <a:xfrm>
            <a:off x="4974948" y="5633851"/>
            <a:ext cx="274032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6279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56" y="277796"/>
            <a:ext cx="9036496" cy="662473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2" y="1084467"/>
            <a:ext cx="1328749" cy="1351917"/>
          </a:xfrm>
          <a:prstGeom prst="rect">
            <a:avLst/>
          </a:prstGeom>
        </p:spPr>
      </p:pic>
      <p:pic>
        <p:nvPicPr>
          <p:cNvPr id="6" name="5 Imagen" descr="escudo_colomb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944" y="1088041"/>
            <a:ext cx="1224137" cy="1440122"/>
          </a:xfrm>
          <a:prstGeom prst="rect">
            <a:avLst/>
          </a:prstGeom>
        </p:spPr>
      </p:pic>
      <p:sp>
        <p:nvSpPr>
          <p:cNvPr id="16" name="977 Cuadro de texto"/>
          <p:cNvSpPr txBox="1">
            <a:spLocks noChangeArrowheads="1"/>
          </p:cNvSpPr>
          <p:nvPr/>
        </p:nvSpPr>
        <p:spPr bwMode="auto">
          <a:xfrm>
            <a:off x="251520" y="2551989"/>
            <a:ext cx="8657635" cy="6422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40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Old English Text MT" pitchFamily="66" charset="0"/>
                <a:cs typeface="Arial" pitchFamily="34" charset="0"/>
              </a:rPr>
              <a:t>Reconocimiento Especial a:</a:t>
            </a: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936 Cuadro de texto"/>
          <p:cNvSpPr txBox="1">
            <a:spLocks noChangeArrowheads="1"/>
          </p:cNvSpPr>
          <p:nvPr/>
        </p:nvSpPr>
        <p:spPr bwMode="auto">
          <a:xfrm>
            <a:off x="179511" y="3194205"/>
            <a:ext cx="8801651" cy="4393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Rounded MT Bold" pitchFamily="34" charset="0"/>
                <a:cs typeface="Arial" pitchFamily="34" charset="0"/>
              </a:rPr>
              <a:t>CRISTHIAN ZAMORA GIL</a:t>
            </a:r>
            <a:endParaRPr kumimoji="0" lang="es-CO" sz="2400" b="1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385203" y="4491536"/>
            <a:ext cx="8460001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CO" sz="1100" dirty="0" smtClean="0">
                <a:solidFill>
                  <a:srgbClr val="000066"/>
                </a:solidFill>
                <a:latin typeface="Arial Narrow" pitchFamily="34" charset="0"/>
                <a:cs typeface="Arial" pitchFamily="34" charset="0"/>
              </a:rPr>
              <a:t>29 de noviembre de 2024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Narrow" pitchFamily="34" charset="0"/>
                <a:cs typeface="Arial" pitchFamily="34" charset="0"/>
              </a:rPr>
              <a:t> 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 cap="rnd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932 Cuadro de texto"/>
          <p:cNvSpPr txBox="1">
            <a:spLocks noChangeArrowheads="1"/>
          </p:cNvSpPr>
          <p:nvPr/>
        </p:nvSpPr>
        <p:spPr bwMode="auto">
          <a:xfrm>
            <a:off x="435545" y="4004989"/>
            <a:ext cx="8460001" cy="6336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Por su gran compromiso institucional, trabajo en equipo y asertividad formativa.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Exaltación por el Proyecto «Guía Turístico en Inglés 2024»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3 Grupo"/>
          <p:cNvGrpSpPr/>
          <p:nvPr/>
        </p:nvGrpSpPr>
        <p:grpSpPr>
          <a:xfrm>
            <a:off x="1643042" y="671382"/>
            <a:ext cx="6087240" cy="1842266"/>
            <a:chOff x="1643042" y="671382"/>
            <a:chExt cx="6087240" cy="1842266"/>
          </a:xfrm>
        </p:grpSpPr>
        <p:sp>
          <p:nvSpPr>
            <p:cNvPr id="13" name="930 Cuadro de texto"/>
            <p:cNvSpPr txBox="1">
              <a:spLocks noChangeArrowheads="1"/>
            </p:cNvSpPr>
            <p:nvPr/>
          </p:nvSpPr>
          <p:spPr bwMode="auto">
            <a:xfrm>
              <a:off x="1729490" y="671382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2200" b="1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El Consejo Directivo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931 Cuadro de texto"/>
            <p:cNvSpPr txBox="1">
              <a:spLocks noChangeArrowheads="1"/>
            </p:cNvSpPr>
            <p:nvPr/>
          </p:nvSpPr>
          <p:spPr bwMode="auto">
            <a:xfrm>
              <a:off x="1663768" y="2154675"/>
              <a:ext cx="6000792" cy="3589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000" dirty="0" smtClean="0">
                  <a:solidFill>
                    <a:srgbClr val="000066"/>
                  </a:solidFill>
                  <a:latin typeface="Lucida Calligraphy" pitchFamily="66" charset="0"/>
                </a:rPr>
                <a:t>Otorga</a:t>
              </a:r>
              <a:endParaRPr lang="es-CO" sz="20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  <p:sp>
          <p:nvSpPr>
            <p:cNvPr id="15" name="932 Cuadro de texto"/>
            <p:cNvSpPr txBox="1">
              <a:spLocks noChangeArrowheads="1"/>
            </p:cNvSpPr>
            <p:nvPr/>
          </p:nvSpPr>
          <p:spPr bwMode="auto">
            <a:xfrm>
              <a:off x="3148563" y="1763116"/>
              <a:ext cx="2989749" cy="34752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1200" b="0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San Vicente del Caguán - Caquetá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930 Cuadro de texto"/>
            <p:cNvSpPr txBox="1">
              <a:spLocks noChangeArrowheads="1"/>
            </p:cNvSpPr>
            <p:nvPr/>
          </p:nvSpPr>
          <p:spPr bwMode="auto">
            <a:xfrm>
              <a:off x="1643042" y="1020268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s-CO" sz="2200" b="1" dirty="0">
                  <a:solidFill>
                    <a:srgbClr val="000066"/>
                  </a:solidFill>
                  <a:latin typeface="Lucida Calligraphy" pitchFamily="66" charset="0"/>
                  <a:cs typeface="Arial" pitchFamily="34" charset="0"/>
                </a:rPr>
                <a:t>d</a:t>
              </a:r>
              <a:r>
                <a:rPr kumimoji="0" lang="es-CO" sz="2200" b="1" i="0" u="none" strike="noStrike" cap="none" normalizeH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 la Institución Educativa</a:t>
              </a:r>
              <a:endParaRPr kumimoji="0" lang="es-CO" sz="22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931 Cuadro de texto"/>
            <p:cNvSpPr txBox="1">
              <a:spLocks noChangeArrowheads="1"/>
            </p:cNvSpPr>
            <p:nvPr/>
          </p:nvSpPr>
          <p:spPr bwMode="auto">
            <a:xfrm>
              <a:off x="1711948" y="1326468"/>
              <a:ext cx="6000792" cy="43395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sz="2200" b="1" dirty="0" smtClean="0">
                  <a:solidFill>
                    <a:srgbClr val="000066"/>
                  </a:solidFill>
                  <a:latin typeface="Lucida Calligraphy" pitchFamily="66" charset="0"/>
                </a:rPr>
                <a:t>San Juan del Losada</a:t>
              </a:r>
              <a:endParaRPr lang="es-CO" sz="22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</p:grpSp>
      <p:sp>
        <p:nvSpPr>
          <p:cNvPr id="27" name="931 Cuadro de texto"/>
          <p:cNvSpPr txBox="1">
            <a:spLocks noChangeArrowheads="1"/>
          </p:cNvSpPr>
          <p:nvPr/>
        </p:nvSpPr>
        <p:spPr bwMode="auto">
          <a:xfrm>
            <a:off x="179511" y="3646016"/>
            <a:ext cx="8801651" cy="3589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200" dirty="0" smtClean="0">
                <a:solidFill>
                  <a:srgbClr val="000066"/>
                </a:solidFill>
                <a:latin typeface="Lucida Calligraphy" pitchFamily="66" charset="0"/>
              </a:rPr>
              <a:t>C.C. 1.117.503.788 Florencia - Caquetá </a:t>
            </a:r>
            <a:endParaRPr lang="es-CO" sz="1200" dirty="0" smtClean="0">
              <a:solidFill>
                <a:srgbClr val="000066"/>
              </a:solidFill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grpSp>
        <p:nvGrpSpPr>
          <p:cNvPr id="3" name="2 Grupo"/>
          <p:cNvGrpSpPr/>
          <p:nvPr/>
        </p:nvGrpSpPr>
        <p:grpSpPr>
          <a:xfrm>
            <a:off x="2329658" y="5368748"/>
            <a:ext cx="5749482" cy="735941"/>
            <a:chOff x="2329658" y="5368748"/>
            <a:chExt cx="5749482" cy="735941"/>
          </a:xfrm>
        </p:grpSpPr>
        <p:sp>
          <p:nvSpPr>
            <p:cNvPr id="18" name="17 Rectángulo"/>
            <p:cNvSpPr/>
            <p:nvPr/>
          </p:nvSpPr>
          <p:spPr>
            <a:xfrm>
              <a:off x="2392616" y="5368748"/>
              <a:ext cx="244233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Mg. Darío Murcia Lozada</a:t>
              </a:r>
              <a:endParaRPr lang="es-CO" sz="2000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19" name="18 Rectángulo"/>
            <p:cNvSpPr/>
            <p:nvPr/>
          </p:nvSpPr>
          <p:spPr>
            <a:xfrm>
              <a:off x="2498671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</a:t>
              </a:r>
              <a:r>
                <a:rPr lang="es-CO" sz="1100" dirty="0">
                  <a:solidFill>
                    <a:srgbClr val="000066"/>
                  </a:solidFill>
                  <a:latin typeface="Arial Narrow" pitchFamily="34" charset="0"/>
                </a:rPr>
                <a:t>17.659.231  Florencia - </a:t>
              </a:r>
              <a:r>
                <a:rPr lang="es-CO" sz="1100" dirty="0" smtClean="0">
                  <a:solidFill>
                    <a:srgbClr val="000066"/>
                  </a:solidFill>
                  <a:latin typeface="Arial Narrow" pitchFamily="34" charset="0"/>
                </a:rPr>
                <a:t>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20" name="19 Rectángulo"/>
            <p:cNvSpPr/>
            <p:nvPr/>
          </p:nvSpPr>
          <p:spPr>
            <a:xfrm>
              <a:off x="2498670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Rector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21" name="884 Conector recto"/>
            <p:cNvSpPr>
              <a:spLocks noChangeShapeType="1"/>
            </p:cNvSpPr>
            <p:nvPr/>
          </p:nvSpPr>
          <p:spPr bwMode="auto">
            <a:xfrm>
              <a:off x="2329658" y="5368748"/>
              <a:ext cx="2600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4" name="23 Rectángulo"/>
            <p:cNvSpPr/>
            <p:nvPr/>
          </p:nvSpPr>
          <p:spPr>
            <a:xfrm>
              <a:off x="5198820" y="5368748"/>
              <a:ext cx="28803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Yuly Viviana Vargas Medina</a:t>
              </a:r>
              <a:endParaRPr lang="es-CO" sz="2000" b="1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28" name="27 Rectángulo"/>
            <p:cNvSpPr/>
            <p:nvPr/>
          </p:nvSpPr>
          <p:spPr>
            <a:xfrm>
              <a:off x="5507830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1.117.504.199  Florencia - 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29" name="28 Rectángulo"/>
            <p:cNvSpPr/>
            <p:nvPr/>
          </p:nvSpPr>
          <p:spPr>
            <a:xfrm>
              <a:off x="5507829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Secretaria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30" name="884 Conector recto"/>
            <p:cNvSpPr>
              <a:spLocks noChangeShapeType="1"/>
            </p:cNvSpPr>
            <p:nvPr/>
          </p:nvSpPr>
          <p:spPr bwMode="auto">
            <a:xfrm>
              <a:off x="5338817" y="5368748"/>
              <a:ext cx="27403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9036496" cy="662473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2" y="1084467"/>
            <a:ext cx="1328749" cy="1351917"/>
          </a:xfrm>
          <a:prstGeom prst="rect">
            <a:avLst/>
          </a:prstGeom>
        </p:spPr>
      </p:pic>
      <p:pic>
        <p:nvPicPr>
          <p:cNvPr id="6" name="5 Imagen" descr="escudo_colomb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944" y="1088041"/>
            <a:ext cx="1224137" cy="1440122"/>
          </a:xfrm>
          <a:prstGeom prst="rect">
            <a:avLst/>
          </a:prstGeom>
        </p:spPr>
      </p:pic>
      <p:sp>
        <p:nvSpPr>
          <p:cNvPr id="16" name="977 Cuadro de texto"/>
          <p:cNvSpPr txBox="1">
            <a:spLocks noChangeArrowheads="1"/>
          </p:cNvSpPr>
          <p:nvPr/>
        </p:nvSpPr>
        <p:spPr bwMode="auto">
          <a:xfrm>
            <a:off x="251520" y="2559287"/>
            <a:ext cx="8657635" cy="6422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40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Old English Text MT" pitchFamily="66" charset="0"/>
                <a:cs typeface="Arial" pitchFamily="34" charset="0"/>
              </a:rPr>
              <a:t>Reconocimiento Especial a:</a:t>
            </a: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936 Cuadro de texto"/>
          <p:cNvSpPr txBox="1">
            <a:spLocks noChangeArrowheads="1"/>
          </p:cNvSpPr>
          <p:nvPr/>
        </p:nvSpPr>
        <p:spPr bwMode="auto">
          <a:xfrm>
            <a:off x="214379" y="3153013"/>
            <a:ext cx="8801651" cy="4393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Rounded MT Bold" pitchFamily="34" charset="0"/>
                <a:cs typeface="Arial" pitchFamily="34" charset="0"/>
              </a:rPr>
              <a:t>KAREN ADRIANA OSPINA RODRIGUEZ</a:t>
            </a:r>
            <a:endParaRPr kumimoji="0" lang="es-CO" sz="2400" b="1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350336" y="4438368"/>
            <a:ext cx="8460001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CO" sz="1100" dirty="0" smtClean="0">
                <a:solidFill>
                  <a:srgbClr val="000066"/>
                </a:solidFill>
                <a:latin typeface="Arial Narrow" pitchFamily="34" charset="0"/>
                <a:cs typeface="Arial" pitchFamily="34" charset="0"/>
              </a:rPr>
              <a:t>29 de noviembre de 2024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Narrow" pitchFamily="34" charset="0"/>
                <a:cs typeface="Arial" pitchFamily="34" charset="0"/>
              </a:rPr>
              <a:t> 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 cap="rnd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932 Cuadro de texto"/>
          <p:cNvSpPr txBox="1">
            <a:spLocks noChangeArrowheads="1"/>
          </p:cNvSpPr>
          <p:nvPr/>
        </p:nvSpPr>
        <p:spPr bwMode="auto">
          <a:xfrm>
            <a:off x="423954" y="3958478"/>
            <a:ext cx="8460001" cy="6336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Por su compromiso de liderar y servir a la comunidad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educativa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.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«Exaltación por buenos procesos pedagógicos y didácticos en aula»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931 Cuadro de texto"/>
          <p:cNvSpPr txBox="1">
            <a:spLocks noChangeArrowheads="1"/>
          </p:cNvSpPr>
          <p:nvPr/>
        </p:nvSpPr>
        <p:spPr bwMode="auto">
          <a:xfrm>
            <a:off x="214379" y="3599505"/>
            <a:ext cx="8801651" cy="3589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200" dirty="0" smtClean="0">
                <a:latin typeface="Lucida Calligraphy" pitchFamily="66" charset="0"/>
              </a:rPr>
              <a:t>C.C. 1.121.896.584 Villavicencio - Meta </a:t>
            </a:r>
            <a:endParaRPr lang="es-CO" sz="1200" dirty="0" smtClean="0"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grpSp>
        <p:nvGrpSpPr>
          <p:cNvPr id="33" name="32 Grupo"/>
          <p:cNvGrpSpPr/>
          <p:nvPr/>
        </p:nvGrpSpPr>
        <p:grpSpPr>
          <a:xfrm>
            <a:off x="1643042" y="671382"/>
            <a:ext cx="6087240" cy="1842266"/>
            <a:chOff x="1643042" y="671382"/>
            <a:chExt cx="6087240" cy="1842266"/>
          </a:xfrm>
        </p:grpSpPr>
        <p:sp>
          <p:nvSpPr>
            <p:cNvPr id="34" name="930 Cuadro de texto"/>
            <p:cNvSpPr txBox="1">
              <a:spLocks noChangeArrowheads="1"/>
            </p:cNvSpPr>
            <p:nvPr/>
          </p:nvSpPr>
          <p:spPr bwMode="auto">
            <a:xfrm>
              <a:off x="1729490" y="671382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2200" b="1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El Consejo Directivo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931 Cuadro de texto"/>
            <p:cNvSpPr txBox="1">
              <a:spLocks noChangeArrowheads="1"/>
            </p:cNvSpPr>
            <p:nvPr/>
          </p:nvSpPr>
          <p:spPr bwMode="auto">
            <a:xfrm>
              <a:off x="1663768" y="2154675"/>
              <a:ext cx="6000792" cy="3589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000" dirty="0" smtClean="0">
                  <a:solidFill>
                    <a:srgbClr val="000066"/>
                  </a:solidFill>
                  <a:latin typeface="Lucida Calligraphy" pitchFamily="66" charset="0"/>
                </a:rPr>
                <a:t>Otorga</a:t>
              </a:r>
              <a:endParaRPr lang="es-CO" sz="20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  <p:sp>
          <p:nvSpPr>
            <p:cNvPr id="36" name="932 Cuadro de texto"/>
            <p:cNvSpPr txBox="1">
              <a:spLocks noChangeArrowheads="1"/>
            </p:cNvSpPr>
            <p:nvPr/>
          </p:nvSpPr>
          <p:spPr bwMode="auto">
            <a:xfrm>
              <a:off x="3148563" y="1763116"/>
              <a:ext cx="2989749" cy="34752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1200" b="0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San Vicente del Caguán - Caquetá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930 Cuadro de texto"/>
            <p:cNvSpPr txBox="1">
              <a:spLocks noChangeArrowheads="1"/>
            </p:cNvSpPr>
            <p:nvPr/>
          </p:nvSpPr>
          <p:spPr bwMode="auto">
            <a:xfrm>
              <a:off x="1643042" y="1020268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s-CO" sz="2200" b="1" dirty="0">
                  <a:solidFill>
                    <a:srgbClr val="000066"/>
                  </a:solidFill>
                  <a:latin typeface="Lucida Calligraphy" pitchFamily="66" charset="0"/>
                  <a:cs typeface="Arial" pitchFamily="34" charset="0"/>
                </a:rPr>
                <a:t>d</a:t>
              </a:r>
              <a:r>
                <a:rPr kumimoji="0" lang="es-CO" sz="2200" b="1" i="0" u="none" strike="noStrike" cap="none" normalizeH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 la Institución Educativa</a:t>
              </a:r>
              <a:endParaRPr kumimoji="0" lang="es-CO" sz="22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931 Cuadro de texto"/>
            <p:cNvSpPr txBox="1">
              <a:spLocks noChangeArrowheads="1"/>
            </p:cNvSpPr>
            <p:nvPr/>
          </p:nvSpPr>
          <p:spPr bwMode="auto">
            <a:xfrm>
              <a:off x="1711948" y="1326468"/>
              <a:ext cx="6000792" cy="43395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sz="2200" b="1" dirty="0" smtClean="0">
                  <a:solidFill>
                    <a:srgbClr val="000066"/>
                  </a:solidFill>
                  <a:latin typeface="Lucida Calligraphy" pitchFamily="66" charset="0"/>
                </a:rPr>
                <a:t>San Juan del Losada</a:t>
              </a:r>
              <a:endParaRPr lang="es-CO" sz="22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2258694" y="5112347"/>
            <a:ext cx="5749482" cy="735941"/>
            <a:chOff x="2329658" y="5368748"/>
            <a:chExt cx="5749482" cy="735941"/>
          </a:xfrm>
        </p:grpSpPr>
        <p:sp>
          <p:nvSpPr>
            <p:cNvPr id="40" name="39 Rectángulo"/>
            <p:cNvSpPr/>
            <p:nvPr/>
          </p:nvSpPr>
          <p:spPr>
            <a:xfrm>
              <a:off x="2392616" y="5368748"/>
              <a:ext cx="244233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Mg. Darío Murcia Lozada</a:t>
              </a:r>
              <a:endParaRPr lang="es-CO" sz="2000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1" name="40 Rectángulo"/>
            <p:cNvSpPr/>
            <p:nvPr/>
          </p:nvSpPr>
          <p:spPr>
            <a:xfrm>
              <a:off x="2498671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</a:t>
              </a:r>
              <a:r>
                <a:rPr lang="es-CO" sz="1100" dirty="0">
                  <a:solidFill>
                    <a:srgbClr val="000066"/>
                  </a:solidFill>
                  <a:latin typeface="Arial Narrow" pitchFamily="34" charset="0"/>
                </a:rPr>
                <a:t>17.659.231  Florencia - </a:t>
              </a:r>
              <a:r>
                <a:rPr lang="es-CO" sz="1100" dirty="0" smtClean="0">
                  <a:solidFill>
                    <a:srgbClr val="000066"/>
                  </a:solidFill>
                  <a:latin typeface="Arial Narrow" pitchFamily="34" charset="0"/>
                </a:rPr>
                <a:t>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2498670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Rector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3" name="884 Conector recto"/>
            <p:cNvSpPr>
              <a:spLocks noChangeShapeType="1"/>
            </p:cNvSpPr>
            <p:nvPr/>
          </p:nvSpPr>
          <p:spPr bwMode="auto">
            <a:xfrm>
              <a:off x="2329658" y="5368748"/>
              <a:ext cx="2600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43 Rectángulo"/>
            <p:cNvSpPr/>
            <p:nvPr/>
          </p:nvSpPr>
          <p:spPr>
            <a:xfrm>
              <a:off x="5198820" y="5368748"/>
              <a:ext cx="28803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Yuly Viviana Vargas Medina</a:t>
              </a:r>
              <a:endParaRPr lang="es-CO" sz="2000" b="1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5" name="44 Rectángulo"/>
            <p:cNvSpPr/>
            <p:nvPr/>
          </p:nvSpPr>
          <p:spPr>
            <a:xfrm>
              <a:off x="5507830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1.117.504.199  Florencia - 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5507829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Secretaria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7" name="884 Conector recto"/>
            <p:cNvSpPr>
              <a:spLocks noChangeShapeType="1"/>
            </p:cNvSpPr>
            <p:nvPr/>
          </p:nvSpPr>
          <p:spPr bwMode="auto">
            <a:xfrm>
              <a:off x="5338817" y="5368748"/>
              <a:ext cx="27403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3780818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5667"/>
            <a:ext cx="9036496" cy="662473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2" y="1084467"/>
            <a:ext cx="1328749" cy="1351917"/>
          </a:xfrm>
          <a:prstGeom prst="rect">
            <a:avLst/>
          </a:prstGeom>
        </p:spPr>
      </p:pic>
      <p:pic>
        <p:nvPicPr>
          <p:cNvPr id="6" name="5 Imagen" descr="escudo_colomb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944" y="1088041"/>
            <a:ext cx="1224137" cy="1440122"/>
          </a:xfrm>
          <a:prstGeom prst="rect">
            <a:avLst/>
          </a:prstGeom>
        </p:spPr>
      </p:pic>
      <p:sp>
        <p:nvSpPr>
          <p:cNvPr id="16" name="977 Cuadro de texto"/>
          <p:cNvSpPr txBox="1">
            <a:spLocks noChangeArrowheads="1"/>
          </p:cNvSpPr>
          <p:nvPr/>
        </p:nvSpPr>
        <p:spPr bwMode="auto">
          <a:xfrm>
            <a:off x="251520" y="2475137"/>
            <a:ext cx="8657635" cy="6422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40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Old English Text MT" pitchFamily="66" charset="0"/>
                <a:cs typeface="Arial" pitchFamily="34" charset="0"/>
              </a:rPr>
              <a:t>Reconocimiento Especial a:</a:t>
            </a: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936 Cuadro de texto"/>
          <p:cNvSpPr txBox="1">
            <a:spLocks noChangeArrowheads="1"/>
          </p:cNvSpPr>
          <p:nvPr/>
        </p:nvSpPr>
        <p:spPr bwMode="auto">
          <a:xfrm>
            <a:off x="214379" y="3117353"/>
            <a:ext cx="8801651" cy="4393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Rounded MT Bold" pitchFamily="34" charset="0"/>
                <a:cs typeface="Arial" pitchFamily="34" charset="0"/>
              </a:rPr>
              <a:t>JENNIFFER PAULINNE NARVAEZ PORRAS</a:t>
            </a:r>
            <a:endParaRPr kumimoji="0" lang="es-CO" sz="2400" b="1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51520" y="4391871"/>
            <a:ext cx="8460001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CO" sz="1100" dirty="0" smtClean="0">
                <a:solidFill>
                  <a:srgbClr val="000066"/>
                </a:solidFill>
                <a:latin typeface="Arial Narrow" pitchFamily="34" charset="0"/>
                <a:cs typeface="Arial" pitchFamily="34" charset="0"/>
              </a:rPr>
              <a:t>29 de noviembre de 2024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Narrow" pitchFamily="34" charset="0"/>
                <a:cs typeface="Arial" pitchFamily="34" charset="0"/>
              </a:rPr>
              <a:t> 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 cap="rnd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932 Cuadro de texto"/>
          <p:cNvSpPr txBox="1">
            <a:spLocks noChangeArrowheads="1"/>
          </p:cNvSpPr>
          <p:nvPr/>
        </p:nvSpPr>
        <p:spPr bwMode="auto">
          <a:xfrm>
            <a:off x="395750" y="3941606"/>
            <a:ext cx="8460001" cy="6336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Por su gran compromiso institucional, trabajo en equipo y asertividad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formativa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.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«Exaltación por el Proyecto Arte y Cultura 2024»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931 Cuadro de texto"/>
          <p:cNvSpPr txBox="1">
            <a:spLocks noChangeArrowheads="1"/>
          </p:cNvSpPr>
          <p:nvPr/>
        </p:nvSpPr>
        <p:spPr bwMode="auto">
          <a:xfrm>
            <a:off x="214379" y="3582895"/>
            <a:ext cx="8801651" cy="3589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200" dirty="0" smtClean="0">
                <a:solidFill>
                  <a:srgbClr val="000066"/>
                </a:solidFill>
                <a:latin typeface="Lucida Calligraphy" pitchFamily="66" charset="0"/>
              </a:rPr>
              <a:t>C.C. 40.611.409 Florencia - Caquetá </a:t>
            </a:r>
            <a:endParaRPr lang="es-CO" sz="1200" dirty="0" smtClean="0">
              <a:solidFill>
                <a:srgbClr val="000066"/>
              </a:solidFill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grpSp>
        <p:nvGrpSpPr>
          <p:cNvPr id="33" name="32 Grupo"/>
          <p:cNvGrpSpPr/>
          <p:nvPr/>
        </p:nvGrpSpPr>
        <p:grpSpPr>
          <a:xfrm>
            <a:off x="1643042" y="671382"/>
            <a:ext cx="6087240" cy="1842266"/>
            <a:chOff x="1643042" y="671382"/>
            <a:chExt cx="6087240" cy="1842266"/>
          </a:xfrm>
        </p:grpSpPr>
        <p:sp>
          <p:nvSpPr>
            <p:cNvPr id="34" name="930 Cuadro de texto"/>
            <p:cNvSpPr txBox="1">
              <a:spLocks noChangeArrowheads="1"/>
            </p:cNvSpPr>
            <p:nvPr/>
          </p:nvSpPr>
          <p:spPr bwMode="auto">
            <a:xfrm>
              <a:off x="1729490" y="671382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2200" b="1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El Consejo Directivo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931 Cuadro de texto"/>
            <p:cNvSpPr txBox="1">
              <a:spLocks noChangeArrowheads="1"/>
            </p:cNvSpPr>
            <p:nvPr/>
          </p:nvSpPr>
          <p:spPr bwMode="auto">
            <a:xfrm>
              <a:off x="1663768" y="2154675"/>
              <a:ext cx="6000792" cy="3589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000" dirty="0" smtClean="0">
                  <a:solidFill>
                    <a:srgbClr val="000066"/>
                  </a:solidFill>
                  <a:latin typeface="Lucida Calligraphy" pitchFamily="66" charset="0"/>
                </a:rPr>
                <a:t>Otorga</a:t>
              </a:r>
              <a:endParaRPr lang="es-CO" sz="20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  <p:sp>
          <p:nvSpPr>
            <p:cNvPr id="36" name="932 Cuadro de texto"/>
            <p:cNvSpPr txBox="1">
              <a:spLocks noChangeArrowheads="1"/>
            </p:cNvSpPr>
            <p:nvPr/>
          </p:nvSpPr>
          <p:spPr bwMode="auto">
            <a:xfrm>
              <a:off x="3148563" y="1763116"/>
              <a:ext cx="2989749" cy="34752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1200" b="0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San Vicente del Caguán - Caquetá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930 Cuadro de texto"/>
            <p:cNvSpPr txBox="1">
              <a:spLocks noChangeArrowheads="1"/>
            </p:cNvSpPr>
            <p:nvPr/>
          </p:nvSpPr>
          <p:spPr bwMode="auto">
            <a:xfrm>
              <a:off x="1643042" y="1020268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s-CO" sz="2200" b="1" dirty="0">
                  <a:solidFill>
                    <a:srgbClr val="000066"/>
                  </a:solidFill>
                  <a:latin typeface="Lucida Calligraphy" pitchFamily="66" charset="0"/>
                  <a:cs typeface="Arial" pitchFamily="34" charset="0"/>
                </a:rPr>
                <a:t>d</a:t>
              </a:r>
              <a:r>
                <a:rPr kumimoji="0" lang="es-CO" sz="2200" b="1" i="0" u="none" strike="noStrike" cap="none" normalizeH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 la Institución Educativa</a:t>
              </a:r>
              <a:endParaRPr kumimoji="0" lang="es-CO" sz="22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931 Cuadro de texto"/>
            <p:cNvSpPr txBox="1">
              <a:spLocks noChangeArrowheads="1"/>
            </p:cNvSpPr>
            <p:nvPr/>
          </p:nvSpPr>
          <p:spPr bwMode="auto">
            <a:xfrm>
              <a:off x="1711948" y="1326468"/>
              <a:ext cx="6000792" cy="43395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sz="2200" b="1" dirty="0" smtClean="0">
                  <a:solidFill>
                    <a:srgbClr val="000066"/>
                  </a:solidFill>
                  <a:latin typeface="Lucida Calligraphy" pitchFamily="66" charset="0"/>
                </a:rPr>
                <a:t>San Juan del Losada</a:t>
              </a:r>
              <a:endParaRPr lang="es-CO" sz="22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2295530" y="5179491"/>
            <a:ext cx="5749482" cy="735941"/>
            <a:chOff x="2329658" y="5368748"/>
            <a:chExt cx="5749482" cy="735941"/>
          </a:xfrm>
        </p:grpSpPr>
        <p:sp>
          <p:nvSpPr>
            <p:cNvPr id="40" name="39 Rectángulo"/>
            <p:cNvSpPr/>
            <p:nvPr/>
          </p:nvSpPr>
          <p:spPr>
            <a:xfrm>
              <a:off x="2392616" y="5368748"/>
              <a:ext cx="244233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Mg. Darío Murcia Lozada</a:t>
              </a:r>
              <a:endParaRPr lang="es-CO" sz="2000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1" name="40 Rectángulo"/>
            <p:cNvSpPr/>
            <p:nvPr/>
          </p:nvSpPr>
          <p:spPr>
            <a:xfrm>
              <a:off x="2498671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</a:t>
              </a:r>
              <a:r>
                <a:rPr lang="es-CO" sz="1100" dirty="0">
                  <a:solidFill>
                    <a:srgbClr val="000066"/>
                  </a:solidFill>
                  <a:latin typeface="Arial Narrow" pitchFamily="34" charset="0"/>
                </a:rPr>
                <a:t>17.659.231  Florencia - </a:t>
              </a:r>
              <a:r>
                <a:rPr lang="es-CO" sz="1100" dirty="0" smtClean="0">
                  <a:solidFill>
                    <a:srgbClr val="000066"/>
                  </a:solidFill>
                  <a:latin typeface="Arial Narrow" pitchFamily="34" charset="0"/>
                </a:rPr>
                <a:t>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2498670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Rector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3" name="884 Conector recto"/>
            <p:cNvSpPr>
              <a:spLocks noChangeShapeType="1"/>
            </p:cNvSpPr>
            <p:nvPr/>
          </p:nvSpPr>
          <p:spPr bwMode="auto">
            <a:xfrm>
              <a:off x="2329658" y="5368748"/>
              <a:ext cx="2600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43 Rectángulo"/>
            <p:cNvSpPr/>
            <p:nvPr/>
          </p:nvSpPr>
          <p:spPr>
            <a:xfrm>
              <a:off x="5198820" y="5368748"/>
              <a:ext cx="28803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Yuly Viviana Vargas Medina</a:t>
              </a:r>
              <a:endParaRPr lang="es-CO" sz="2000" b="1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5" name="44 Rectángulo"/>
            <p:cNvSpPr/>
            <p:nvPr/>
          </p:nvSpPr>
          <p:spPr>
            <a:xfrm>
              <a:off x="5507830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1.117.504.199  Florencia - 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5507829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Secretaria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7" name="884 Conector recto"/>
            <p:cNvSpPr>
              <a:spLocks noChangeShapeType="1"/>
            </p:cNvSpPr>
            <p:nvPr/>
          </p:nvSpPr>
          <p:spPr bwMode="auto">
            <a:xfrm>
              <a:off x="5338817" y="5368748"/>
              <a:ext cx="27403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3912850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89" y="132147"/>
            <a:ext cx="9036496" cy="662473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2" y="1084467"/>
            <a:ext cx="1328749" cy="1351917"/>
          </a:xfrm>
          <a:prstGeom prst="rect">
            <a:avLst/>
          </a:prstGeom>
        </p:spPr>
      </p:pic>
      <p:pic>
        <p:nvPicPr>
          <p:cNvPr id="6" name="5 Imagen" descr="escudo_colomb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944" y="1088041"/>
            <a:ext cx="1224137" cy="1440122"/>
          </a:xfrm>
          <a:prstGeom prst="rect">
            <a:avLst/>
          </a:prstGeom>
        </p:spPr>
      </p:pic>
      <p:sp>
        <p:nvSpPr>
          <p:cNvPr id="16" name="977 Cuadro de texto"/>
          <p:cNvSpPr txBox="1">
            <a:spLocks noChangeArrowheads="1"/>
          </p:cNvSpPr>
          <p:nvPr/>
        </p:nvSpPr>
        <p:spPr bwMode="auto">
          <a:xfrm>
            <a:off x="251520" y="2528162"/>
            <a:ext cx="8657635" cy="6422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40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Old English Text MT" pitchFamily="66" charset="0"/>
                <a:cs typeface="Arial" pitchFamily="34" charset="0"/>
              </a:rPr>
              <a:t>Reconocimiento Especial a:</a:t>
            </a: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936 Cuadro de texto"/>
          <p:cNvSpPr txBox="1">
            <a:spLocks noChangeArrowheads="1"/>
          </p:cNvSpPr>
          <p:nvPr/>
        </p:nvSpPr>
        <p:spPr bwMode="auto">
          <a:xfrm>
            <a:off x="171174" y="3170378"/>
            <a:ext cx="8801651" cy="4393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Rounded MT Bold" pitchFamily="34" charset="0"/>
                <a:cs typeface="Arial" pitchFamily="34" charset="0"/>
              </a:rPr>
              <a:t>YULY VIVIANA VARGAS MEDINA</a:t>
            </a:r>
            <a:endParaRPr kumimoji="0" lang="es-CO" sz="2400" b="1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51520" y="4509120"/>
            <a:ext cx="8460001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CO" sz="1100" dirty="0" smtClean="0">
                <a:solidFill>
                  <a:srgbClr val="000066"/>
                </a:solidFill>
                <a:latin typeface="Arial Narrow" pitchFamily="34" charset="0"/>
                <a:cs typeface="Arial" pitchFamily="34" charset="0"/>
              </a:rPr>
              <a:t>29 de noviembre de 2024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Narrow" pitchFamily="34" charset="0"/>
                <a:cs typeface="Arial" pitchFamily="34" charset="0"/>
              </a:rPr>
              <a:t> 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 cap="rnd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932 Cuadro de texto"/>
          <p:cNvSpPr txBox="1">
            <a:spLocks noChangeArrowheads="1"/>
          </p:cNvSpPr>
          <p:nvPr/>
        </p:nvSpPr>
        <p:spPr bwMode="auto">
          <a:xfrm>
            <a:off x="197080" y="3968677"/>
            <a:ext cx="8460001" cy="6336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Por su compromiso de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liderar y servir a la comunidad educativa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.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«Exaltación por buenos procesos pedagógicos y didácticos en aula»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931 Cuadro de texto"/>
          <p:cNvSpPr txBox="1">
            <a:spLocks noChangeArrowheads="1"/>
          </p:cNvSpPr>
          <p:nvPr/>
        </p:nvSpPr>
        <p:spPr bwMode="auto">
          <a:xfrm>
            <a:off x="171173" y="3609704"/>
            <a:ext cx="8801651" cy="3589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200" dirty="0" smtClean="0">
                <a:solidFill>
                  <a:srgbClr val="000066"/>
                </a:solidFill>
                <a:latin typeface="Lucida Calligraphy" pitchFamily="66" charset="0"/>
              </a:rPr>
              <a:t>C.C. 1.117.504.199 Florencia - Caquetá </a:t>
            </a:r>
            <a:endParaRPr lang="es-CO" sz="1200" dirty="0" smtClean="0">
              <a:solidFill>
                <a:srgbClr val="000066"/>
              </a:solidFill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grpSp>
        <p:nvGrpSpPr>
          <p:cNvPr id="33" name="32 Grupo"/>
          <p:cNvGrpSpPr/>
          <p:nvPr/>
        </p:nvGrpSpPr>
        <p:grpSpPr>
          <a:xfrm>
            <a:off x="1643042" y="671382"/>
            <a:ext cx="6087240" cy="1842266"/>
            <a:chOff x="1643042" y="671382"/>
            <a:chExt cx="6087240" cy="1842266"/>
          </a:xfrm>
        </p:grpSpPr>
        <p:sp>
          <p:nvSpPr>
            <p:cNvPr id="34" name="930 Cuadro de texto"/>
            <p:cNvSpPr txBox="1">
              <a:spLocks noChangeArrowheads="1"/>
            </p:cNvSpPr>
            <p:nvPr/>
          </p:nvSpPr>
          <p:spPr bwMode="auto">
            <a:xfrm>
              <a:off x="1729490" y="671382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2200" b="1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El Consejo Directivo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931 Cuadro de texto"/>
            <p:cNvSpPr txBox="1">
              <a:spLocks noChangeArrowheads="1"/>
            </p:cNvSpPr>
            <p:nvPr/>
          </p:nvSpPr>
          <p:spPr bwMode="auto">
            <a:xfrm>
              <a:off x="1663768" y="2154675"/>
              <a:ext cx="6000792" cy="3589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000" dirty="0" smtClean="0">
                  <a:solidFill>
                    <a:srgbClr val="000066"/>
                  </a:solidFill>
                  <a:latin typeface="Lucida Calligraphy" pitchFamily="66" charset="0"/>
                </a:rPr>
                <a:t>Otorga</a:t>
              </a:r>
              <a:endParaRPr lang="es-CO" sz="20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  <p:sp>
          <p:nvSpPr>
            <p:cNvPr id="36" name="932 Cuadro de texto"/>
            <p:cNvSpPr txBox="1">
              <a:spLocks noChangeArrowheads="1"/>
            </p:cNvSpPr>
            <p:nvPr/>
          </p:nvSpPr>
          <p:spPr bwMode="auto">
            <a:xfrm>
              <a:off x="3148563" y="1763116"/>
              <a:ext cx="2989749" cy="34752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1200" b="0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San Vicente del Caguán - Caquetá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930 Cuadro de texto"/>
            <p:cNvSpPr txBox="1">
              <a:spLocks noChangeArrowheads="1"/>
            </p:cNvSpPr>
            <p:nvPr/>
          </p:nvSpPr>
          <p:spPr bwMode="auto">
            <a:xfrm>
              <a:off x="1643042" y="1020268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s-CO" sz="2200" b="1" dirty="0">
                  <a:solidFill>
                    <a:srgbClr val="000066"/>
                  </a:solidFill>
                  <a:latin typeface="Lucida Calligraphy" pitchFamily="66" charset="0"/>
                  <a:cs typeface="Arial" pitchFamily="34" charset="0"/>
                </a:rPr>
                <a:t>d</a:t>
              </a:r>
              <a:r>
                <a:rPr kumimoji="0" lang="es-CO" sz="2200" b="1" i="0" u="none" strike="noStrike" cap="none" normalizeH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 la Institución Educativa</a:t>
              </a:r>
              <a:endParaRPr kumimoji="0" lang="es-CO" sz="22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931 Cuadro de texto"/>
            <p:cNvSpPr txBox="1">
              <a:spLocks noChangeArrowheads="1"/>
            </p:cNvSpPr>
            <p:nvPr/>
          </p:nvSpPr>
          <p:spPr bwMode="auto">
            <a:xfrm>
              <a:off x="1711948" y="1326468"/>
              <a:ext cx="6000792" cy="43395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sz="2200" b="1" dirty="0" smtClean="0">
                  <a:solidFill>
                    <a:srgbClr val="000066"/>
                  </a:solidFill>
                  <a:latin typeface="Lucida Calligraphy" pitchFamily="66" charset="0"/>
                </a:rPr>
                <a:t>San Juan del Losada</a:t>
              </a:r>
              <a:endParaRPr lang="es-CO" sz="22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2329658" y="5206374"/>
            <a:ext cx="5749482" cy="735941"/>
            <a:chOff x="2329658" y="5368748"/>
            <a:chExt cx="5749482" cy="735941"/>
          </a:xfrm>
        </p:grpSpPr>
        <p:sp>
          <p:nvSpPr>
            <p:cNvPr id="40" name="39 Rectángulo"/>
            <p:cNvSpPr/>
            <p:nvPr/>
          </p:nvSpPr>
          <p:spPr>
            <a:xfrm>
              <a:off x="2392616" y="5368748"/>
              <a:ext cx="244233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Mg. Darío Murcia Lozada</a:t>
              </a:r>
              <a:endParaRPr lang="es-CO" sz="2000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1" name="40 Rectángulo"/>
            <p:cNvSpPr/>
            <p:nvPr/>
          </p:nvSpPr>
          <p:spPr>
            <a:xfrm>
              <a:off x="2498671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</a:t>
              </a:r>
              <a:r>
                <a:rPr lang="es-CO" sz="1100" dirty="0">
                  <a:solidFill>
                    <a:srgbClr val="000066"/>
                  </a:solidFill>
                  <a:latin typeface="Arial Narrow" pitchFamily="34" charset="0"/>
                </a:rPr>
                <a:t>17.659.231  Florencia - </a:t>
              </a:r>
              <a:r>
                <a:rPr lang="es-CO" sz="1100" dirty="0" smtClean="0">
                  <a:solidFill>
                    <a:srgbClr val="000066"/>
                  </a:solidFill>
                  <a:latin typeface="Arial Narrow" pitchFamily="34" charset="0"/>
                </a:rPr>
                <a:t>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2498670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Rector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3" name="884 Conector recto"/>
            <p:cNvSpPr>
              <a:spLocks noChangeShapeType="1"/>
            </p:cNvSpPr>
            <p:nvPr/>
          </p:nvSpPr>
          <p:spPr bwMode="auto">
            <a:xfrm>
              <a:off x="2329658" y="5368748"/>
              <a:ext cx="2600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43 Rectángulo"/>
            <p:cNvSpPr/>
            <p:nvPr/>
          </p:nvSpPr>
          <p:spPr>
            <a:xfrm>
              <a:off x="5198820" y="5368748"/>
              <a:ext cx="28803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Yuly Viviana Vargas Medina</a:t>
              </a:r>
              <a:endParaRPr lang="es-CO" sz="2000" b="1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5" name="44 Rectángulo"/>
            <p:cNvSpPr/>
            <p:nvPr/>
          </p:nvSpPr>
          <p:spPr>
            <a:xfrm>
              <a:off x="5507830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1.117.504.199  Florencia - 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5507829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Secretaria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7" name="884 Conector recto"/>
            <p:cNvSpPr>
              <a:spLocks noChangeShapeType="1"/>
            </p:cNvSpPr>
            <p:nvPr/>
          </p:nvSpPr>
          <p:spPr bwMode="auto">
            <a:xfrm>
              <a:off x="5338817" y="5368748"/>
              <a:ext cx="27403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660606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308"/>
            <a:ext cx="9036496" cy="662473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2" y="1084467"/>
            <a:ext cx="1328749" cy="1351917"/>
          </a:xfrm>
          <a:prstGeom prst="rect">
            <a:avLst/>
          </a:prstGeom>
        </p:spPr>
      </p:pic>
      <p:pic>
        <p:nvPicPr>
          <p:cNvPr id="6" name="5 Imagen" descr="escudo_colomb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944" y="1088041"/>
            <a:ext cx="1224137" cy="1440122"/>
          </a:xfrm>
          <a:prstGeom prst="rect">
            <a:avLst/>
          </a:prstGeom>
        </p:spPr>
      </p:pic>
      <p:sp>
        <p:nvSpPr>
          <p:cNvPr id="16" name="977 Cuadro de texto"/>
          <p:cNvSpPr txBox="1">
            <a:spLocks noChangeArrowheads="1"/>
          </p:cNvSpPr>
          <p:nvPr/>
        </p:nvSpPr>
        <p:spPr bwMode="auto">
          <a:xfrm>
            <a:off x="251520" y="2481685"/>
            <a:ext cx="8657635" cy="6422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40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Old English Text MT" pitchFamily="66" charset="0"/>
                <a:cs typeface="Arial" pitchFamily="34" charset="0"/>
              </a:rPr>
              <a:t>Reconocimiento Especial a:</a:t>
            </a: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936 Cuadro de texto"/>
          <p:cNvSpPr txBox="1">
            <a:spLocks noChangeArrowheads="1"/>
          </p:cNvSpPr>
          <p:nvPr/>
        </p:nvSpPr>
        <p:spPr bwMode="auto">
          <a:xfrm>
            <a:off x="214379" y="3123901"/>
            <a:ext cx="8801651" cy="4393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Rounded MT Bold" pitchFamily="34" charset="0"/>
                <a:cs typeface="Arial" pitchFamily="34" charset="0"/>
              </a:rPr>
              <a:t>LEONID ANDRES GOMEZ GUTIERREZ</a:t>
            </a:r>
            <a:endParaRPr kumimoji="0" lang="es-CO" sz="2400" b="1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336293" y="4398292"/>
            <a:ext cx="8460001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CO" sz="1100" dirty="0" smtClean="0">
                <a:solidFill>
                  <a:srgbClr val="000066"/>
                </a:solidFill>
                <a:latin typeface="Arial Narrow" pitchFamily="34" charset="0"/>
                <a:cs typeface="Arial" pitchFamily="34" charset="0"/>
              </a:rPr>
              <a:t>29 de noviembre de 2024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Narrow" pitchFamily="34" charset="0"/>
                <a:cs typeface="Arial" pitchFamily="34" charset="0"/>
              </a:rPr>
              <a:t> 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 cap="rnd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932 Cuadro de texto"/>
          <p:cNvSpPr txBox="1">
            <a:spLocks noChangeArrowheads="1"/>
          </p:cNvSpPr>
          <p:nvPr/>
        </p:nvSpPr>
        <p:spPr bwMode="auto">
          <a:xfrm>
            <a:off x="336292" y="3948027"/>
            <a:ext cx="8460001" cy="6336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Por su gran compromiso institucional, trabajo en equipo y asertividad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formativa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.</a:t>
            </a:r>
            <a:r>
              <a:rPr kumimoji="0" lang="es-CO" sz="14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«Exaltación por los Proyectos Pedagógicos Productivos 2024»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931 Cuadro de texto"/>
          <p:cNvSpPr txBox="1">
            <a:spLocks noChangeArrowheads="1"/>
          </p:cNvSpPr>
          <p:nvPr/>
        </p:nvSpPr>
        <p:spPr bwMode="auto">
          <a:xfrm>
            <a:off x="214379" y="3563227"/>
            <a:ext cx="8801651" cy="3589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200" dirty="0" smtClean="0">
                <a:solidFill>
                  <a:srgbClr val="000066"/>
                </a:solidFill>
                <a:latin typeface="Lucida Calligraphy" pitchFamily="66" charset="0"/>
              </a:rPr>
              <a:t>C.C. 1.117.519.809 Florencia - Caquetá </a:t>
            </a:r>
            <a:endParaRPr lang="es-CO" sz="1200" dirty="0" smtClean="0">
              <a:solidFill>
                <a:srgbClr val="000066"/>
              </a:solidFill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grpSp>
        <p:nvGrpSpPr>
          <p:cNvPr id="33" name="32 Grupo"/>
          <p:cNvGrpSpPr/>
          <p:nvPr/>
        </p:nvGrpSpPr>
        <p:grpSpPr>
          <a:xfrm>
            <a:off x="1643042" y="671382"/>
            <a:ext cx="6087240" cy="1842266"/>
            <a:chOff x="1643042" y="671382"/>
            <a:chExt cx="6087240" cy="1842266"/>
          </a:xfrm>
        </p:grpSpPr>
        <p:sp>
          <p:nvSpPr>
            <p:cNvPr id="34" name="930 Cuadro de texto"/>
            <p:cNvSpPr txBox="1">
              <a:spLocks noChangeArrowheads="1"/>
            </p:cNvSpPr>
            <p:nvPr/>
          </p:nvSpPr>
          <p:spPr bwMode="auto">
            <a:xfrm>
              <a:off x="1729490" y="671382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2200" b="1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El Consejo Directivo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931 Cuadro de texto"/>
            <p:cNvSpPr txBox="1">
              <a:spLocks noChangeArrowheads="1"/>
            </p:cNvSpPr>
            <p:nvPr/>
          </p:nvSpPr>
          <p:spPr bwMode="auto">
            <a:xfrm>
              <a:off x="1663768" y="2154675"/>
              <a:ext cx="6000792" cy="3589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000" dirty="0" smtClean="0">
                  <a:solidFill>
                    <a:srgbClr val="000066"/>
                  </a:solidFill>
                  <a:latin typeface="Lucida Calligraphy" pitchFamily="66" charset="0"/>
                </a:rPr>
                <a:t>Otorga</a:t>
              </a:r>
              <a:endParaRPr lang="es-CO" sz="20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  <p:sp>
          <p:nvSpPr>
            <p:cNvPr id="36" name="932 Cuadro de texto"/>
            <p:cNvSpPr txBox="1">
              <a:spLocks noChangeArrowheads="1"/>
            </p:cNvSpPr>
            <p:nvPr/>
          </p:nvSpPr>
          <p:spPr bwMode="auto">
            <a:xfrm>
              <a:off x="3148563" y="1763116"/>
              <a:ext cx="2989749" cy="34752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1200" b="0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San Vicente del Caguán - Caquetá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930 Cuadro de texto"/>
            <p:cNvSpPr txBox="1">
              <a:spLocks noChangeArrowheads="1"/>
            </p:cNvSpPr>
            <p:nvPr/>
          </p:nvSpPr>
          <p:spPr bwMode="auto">
            <a:xfrm>
              <a:off x="1643042" y="1020268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s-CO" sz="2200" b="1" dirty="0">
                  <a:solidFill>
                    <a:srgbClr val="000066"/>
                  </a:solidFill>
                  <a:latin typeface="Lucida Calligraphy" pitchFamily="66" charset="0"/>
                  <a:cs typeface="Arial" pitchFamily="34" charset="0"/>
                </a:rPr>
                <a:t>d</a:t>
              </a:r>
              <a:r>
                <a:rPr kumimoji="0" lang="es-CO" sz="2200" b="1" i="0" u="none" strike="noStrike" cap="none" normalizeH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 la Institución Educativa</a:t>
              </a:r>
              <a:endParaRPr kumimoji="0" lang="es-CO" sz="22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931 Cuadro de texto"/>
            <p:cNvSpPr txBox="1">
              <a:spLocks noChangeArrowheads="1"/>
            </p:cNvSpPr>
            <p:nvPr/>
          </p:nvSpPr>
          <p:spPr bwMode="auto">
            <a:xfrm>
              <a:off x="1711948" y="1326468"/>
              <a:ext cx="6000792" cy="43395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sz="2200" b="1" dirty="0" smtClean="0">
                  <a:solidFill>
                    <a:srgbClr val="000066"/>
                  </a:solidFill>
                  <a:latin typeface="Lucida Calligraphy" pitchFamily="66" charset="0"/>
                </a:rPr>
                <a:t>San Juan del Losada</a:t>
              </a:r>
              <a:endParaRPr lang="es-CO" sz="22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2324079" y="5126435"/>
            <a:ext cx="5749482" cy="735941"/>
            <a:chOff x="2329658" y="5368748"/>
            <a:chExt cx="5749482" cy="735941"/>
          </a:xfrm>
        </p:grpSpPr>
        <p:sp>
          <p:nvSpPr>
            <p:cNvPr id="40" name="39 Rectángulo"/>
            <p:cNvSpPr/>
            <p:nvPr/>
          </p:nvSpPr>
          <p:spPr>
            <a:xfrm>
              <a:off x="2392616" y="5368748"/>
              <a:ext cx="244233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Mg. Darío Murcia Lozada</a:t>
              </a:r>
              <a:endParaRPr lang="es-CO" sz="2000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1" name="40 Rectángulo"/>
            <p:cNvSpPr/>
            <p:nvPr/>
          </p:nvSpPr>
          <p:spPr>
            <a:xfrm>
              <a:off x="2498671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</a:t>
              </a:r>
              <a:r>
                <a:rPr lang="es-CO" sz="1100" dirty="0">
                  <a:solidFill>
                    <a:srgbClr val="000066"/>
                  </a:solidFill>
                  <a:latin typeface="Arial Narrow" pitchFamily="34" charset="0"/>
                </a:rPr>
                <a:t>17.659.231  Florencia - </a:t>
              </a:r>
              <a:r>
                <a:rPr lang="es-CO" sz="1100" dirty="0" smtClean="0">
                  <a:solidFill>
                    <a:srgbClr val="000066"/>
                  </a:solidFill>
                  <a:latin typeface="Arial Narrow" pitchFamily="34" charset="0"/>
                </a:rPr>
                <a:t>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2498670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Rector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3" name="884 Conector recto"/>
            <p:cNvSpPr>
              <a:spLocks noChangeShapeType="1"/>
            </p:cNvSpPr>
            <p:nvPr/>
          </p:nvSpPr>
          <p:spPr bwMode="auto">
            <a:xfrm>
              <a:off x="2329658" y="5368748"/>
              <a:ext cx="2600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43 Rectángulo"/>
            <p:cNvSpPr/>
            <p:nvPr/>
          </p:nvSpPr>
          <p:spPr>
            <a:xfrm>
              <a:off x="5198820" y="5368748"/>
              <a:ext cx="28803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Yuly Viviana Vargas Medina</a:t>
              </a:r>
              <a:endParaRPr lang="es-CO" sz="2000" b="1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5" name="44 Rectángulo"/>
            <p:cNvSpPr/>
            <p:nvPr/>
          </p:nvSpPr>
          <p:spPr>
            <a:xfrm>
              <a:off x="5507830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1.117.504.199  Florencia - 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5507829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Secretaria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7" name="884 Conector recto"/>
            <p:cNvSpPr>
              <a:spLocks noChangeShapeType="1"/>
            </p:cNvSpPr>
            <p:nvPr/>
          </p:nvSpPr>
          <p:spPr bwMode="auto">
            <a:xfrm>
              <a:off x="5338817" y="5368748"/>
              <a:ext cx="27403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1599509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308"/>
            <a:ext cx="9036496" cy="662473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2" y="1084467"/>
            <a:ext cx="1328749" cy="1351917"/>
          </a:xfrm>
          <a:prstGeom prst="rect">
            <a:avLst/>
          </a:prstGeom>
        </p:spPr>
      </p:pic>
      <p:pic>
        <p:nvPicPr>
          <p:cNvPr id="6" name="5 Imagen" descr="escudo_colomb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944" y="1088041"/>
            <a:ext cx="1224137" cy="1440122"/>
          </a:xfrm>
          <a:prstGeom prst="rect">
            <a:avLst/>
          </a:prstGeom>
        </p:spPr>
      </p:pic>
      <p:sp>
        <p:nvSpPr>
          <p:cNvPr id="16" name="977 Cuadro de texto"/>
          <p:cNvSpPr txBox="1">
            <a:spLocks noChangeArrowheads="1"/>
          </p:cNvSpPr>
          <p:nvPr/>
        </p:nvSpPr>
        <p:spPr bwMode="auto">
          <a:xfrm>
            <a:off x="251520" y="2457983"/>
            <a:ext cx="8657635" cy="6422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40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Old English Text MT" pitchFamily="66" charset="0"/>
                <a:cs typeface="Arial" pitchFamily="34" charset="0"/>
              </a:rPr>
              <a:t>Reconocimiento Especial a:</a:t>
            </a: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936 Cuadro de texto"/>
          <p:cNvSpPr txBox="1">
            <a:spLocks noChangeArrowheads="1"/>
          </p:cNvSpPr>
          <p:nvPr/>
        </p:nvSpPr>
        <p:spPr bwMode="auto">
          <a:xfrm>
            <a:off x="199149" y="3153013"/>
            <a:ext cx="8801651" cy="4393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Rounded MT Bold" pitchFamily="34" charset="0"/>
                <a:cs typeface="Arial" pitchFamily="34" charset="0"/>
              </a:rPr>
              <a:t>DOLORES NOTHBURGA FUELAGAN CABRERA</a:t>
            </a:r>
            <a:endParaRPr kumimoji="0" lang="es-CO" sz="2400" b="1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67147" y="4389693"/>
            <a:ext cx="8460001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CO" sz="1100" dirty="0" smtClean="0">
                <a:solidFill>
                  <a:srgbClr val="000066"/>
                </a:solidFill>
                <a:latin typeface="Arial Narrow" pitchFamily="34" charset="0"/>
                <a:cs typeface="Arial" pitchFamily="34" charset="0"/>
              </a:rPr>
              <a:t>29 de noviembre de 2024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Narrow" pitchFamily="34" charset="0"/>
                <a:cs typeface="Arial" pitchFamily="34" charset="0"/>
              </a:rPr>
              <a:t> 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 cap="rnd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932 Cuadro de texto"/>
          <p:cNvSpPr txBox="1">
            <a:spLocks noChangeArrowheads="1"/>
          </p:cNvSpPr>
          <p:nvPr/>
        </p:nvSpPr>
        <p:spPr bwMode="auto">
          <a:xfrm>
            <a:off x="341999" y="3939428"/>
            <a:ext cx="8460001" cy="6336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Por su compromiso de liderar y servir a la comunidad educativa.</a:t>
            </a:r>
            <a:endParaRPr kumimoji="0" lang="es-CO" sz="1400" b="0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Lucida Calligraphy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«Exaltación por buenos procesos pedagógicos y didácticos en aula»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931 Cuadro de texto"/>
          <p:cNvSpPr txBox="1">
            <a:spLocks noChangeArrowheads="1"/>
          </p:cNvSpPr>
          <p:nvPr/>
        </p:nvSpPr>
        <p:spPr bwMode="auto">
          <a:xfrm>
            <a:off x="200290" y="3580455"/>
            <a:ext cx="8801651" cy="3589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200" dirty="0" smtClean="0">
                <a:solidFill>
                  <a:srgbClr val="000066"/>
                </a:solidFill>
                <a:latin typeface="Lucida Calligraphy" pitchFamily="66" charset="0"/>
              </a:rPr>
              <a:t>C.C. 36.998.812 Ipiales - Nariño </a:t>
            </a:r>
            <a:endParaRPr lang="es-CO" sz="1200" dirty="0" smtClean="0">
              <a:solidFill>
                <a:srgbClr val="000066"/>
              </a:solidFill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grpSp>
        <p:nvGrpSpPr>
          <p:cNvPr id="33" name="32 Grupo"/>
          <p:cNvGrpSpPr/>
          <p:nvPr/>
        </p:nvGrpSpPr>
        <p:grpSpPr>
          <a:xfrm>
            <a:off x="1643042" y="671382"/>
            <a:ext cx="6087240" cy="1842266"/>
            <a:chOff x="1643042" y="671382"/>
            <a:chExt cx="6087240" cy="1842266"/>
          </a:xfrm>
        </p:grpSpPr>
        <p:sp>
          <p:nvSpPr>
            <p:cNvPr id="34" name="930 Cuadro de texto"/>
            <p:cNvSpPr txBox="1">
              <a:spLocks noChangeArrowheads="1"/>
            </p:cNvSpPr>
            <p:nvPr/>
          </p:nvSpPr>
          <p:spPr bwMode="auto">
            <a:xfrm>
              <a:off x="1729490" y="671382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2200" b="1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El Consejo Directivo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931 Cuadro de texto"/>
            <p:cNvSpPr txBox="1">
              <a:spLocks noChangeArrowheads="1"/>
            </p:cNvSpPr>
            <p:nvPr/>
          </p:nvSpPr>
          <p:spPr bwMode="auto">
            <a:xfrm>
              <a:off x="1663768" y="2154675"/>
              <a:ext cx="6000792" cy="3589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000" dirty="0" smtClean="0">
                  <a:solidFill>
                    <a:srgbClr val="000066"/>
                  </a:solidFill>
                  <a:latin typeface="Lucida Calligraphy" pitchFamily="66" charset="0"/>
                </a:rPr>
                <a:t>Otorga</a:t>
              </a:r>
              <a:endParaRPr lang="es-CO" sz="20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  <p:sp>
          <p:nvSpPr>
            <p:cNvPr id="36" name="932 Cuadro de texto"/>
            <p:cNvSpPr txBox="1">
              <a:spLocks noChangeArrowheads="1"/>
            </p:cNvSpPr>
            <p:nvPr/>
          </p:nvSpPr>
          <p:spPr bwMode="auto">
            <a:xfrm>
              <a:off x="3148563" y="1763116"/>
              <a:ext cx="2989749" cy="34752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1200" b="0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San Vicente del Caguán - Caquetá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930 Cuadro de texto"/>
            <p:cNvSpPr txBox="1">
              <a:spLocks noChangeArrowheads="1"/>
            </p:cNvSpPr>
            <p:nvPr/>
          </p:nvSpPr>
          <p:spPr bwMode="auto">
            <a:xfrm>
              <a:off x="1643042" y="1020268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s-CO" sz="2200" b="1" dirty="0">
                  <a:solidFill>
                    <a:srgbClr val="000066"/>
                  </a:solidFill>
                  <a:latin typeface="Lucida Calligraphy" pitchFamily="66" charset="0"/>
                  <a:cs typeface="Arial" pitchFamily="34" charset="0"/>
                </a:rPr>
                <a:t>d</a:t>
              </a:r>
              <a:r>
                <a:rPr kumimoji="0" lang="es-CO" sz="2200" b="1" i="0" u="none" strike="noStrike" cap="none" normalizeH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 la Institución Educativa</a:t>
              </a:r>
              <a:endParaRPr kumimoji="0" lang="es-CO" sz="22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931 Cuadro de texto"/>
            <p:cNvSpPr txBox="1">
              <a:spLocks noChangeArrowheads="1"/>
            </p:cNvSpPr>
            <p:nvPr/>
          </p:nvSpPr>
          <p:spPr bwMode="auto">
            <a:xfrm>
              <a:off x="1711948" y="1326468"/>
              <a:ext cx="6000792" cy="43395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sz="2200" b="1" dirty="0" smtClean="0">
                  <a:solidFill>
                    <a:srgbClr val="000066"/>
                  </a:solidFill>
                  <a:latin typeface="Lucida Calligraphy" pitchFamily="66" charset="0"/>
                </a:rPr>
                <a:t>San Juan del Losada</a:t>
              </a:r>
              <a:endParaRPr lang="es-CO" sz="22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2329658" y="5075569"/>
            <a:ext cx="5749482" cy="735941"/>
            <a:chOff x="2329658" y="5368748"/>
            <a:chExt cx="5749482" cy="735941"/>
          </a:xfrm>
        </p:grpSpPr>
        <p:sp>
          <p:nvSpPr>
            <p:cNvPr id="40" name="39 Rectángulo"/>
            <p:cNvSpPr/>
            <p:nvPr/>
          </p:nvSpPr>
          <p:spPr>
            <a:xfrm>
              <a:off x="2392616" y="5368748"/>
              <a:ext cx="244233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Mg. Darío Murcia Lozada</a:t>
              </a:r>
              <a:endParaRPr lang="es-CO" sz="2000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1" name="40 Rectángulo"/>
            <p:cNvSpPr/>
            <p:nvPr/>
          </p:nvSpPr>
          <p:spPr>
            <a:xfrm>
              <a:off x="2498671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</a:t>
              </a:r>
              <a:r>
                <a:rPr lang="es-CO" sz="1100" dirty="0">
                  <a:solidFill>
                    <a:srgbClr val="000066"/>
                  </a:solidFill>
                  <a:latin typeface="Arial Narrow" pitchFamily="34" charset="0"/>
                </a:rPr>
                <a:t>17.659.231  Florencia - </a:t>
              </a:r>
              <a:r>
                <a:rPr lang="es-CO" sz="1100" dirty="0" smtClean="0">
                  <a:solidFill>
                    <a:srgbClr val="000066"/>
                  </a:solidFill>
                  <a:latin typeface="Arial Narrow" pitchFamily="34" charset="0"/>
                </a:rPr>
                <a:t>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2498670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Rector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3" name="884 Conector recto"/>
            <p:cNvSpPr>
              <a:spLocks noChangeShapeType="1"/>
            </p:cNvSpPr>
            <p:nvPr/>
          </p:nvSpPr>
          <p:spPr bwMode="auto">
            <a:xfrm>
              <a:off x="2329658" y="5368748"/>
              <a:ext cx="2600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43 Rectángulo"/>
            <p:cNvSpPr/>
            <p:nvPr/>
          </p:nvSpPr>
          <p:spPr>
            <a:xfrm>
              <a:off x="5198820" y="5368748"/>
              <a:ext cx="28803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Yuly Viviana Vargas Medina</a:t>
              </a:r>
              <a:endParaRPr lang="es-CO" sz="2000" b="1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5" name="44 Rectángulo"/>
            <p:cNvSpPr/>
            <p:nvPr/>
          </p:nvSpPr>
          <p:spPr>
            <a:xfrm>
              <a:off x="5507830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1.117.504.199  Florencia - 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5507829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Secretaria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7" name="884 Conector recto"/>
            <p:cNvSpPr>
              <a:spLocks noChangeShapeType="1"/>
            </p:cNvSpPr>
            <p:nvPr/>
          </p:nvSpPr>
          <p:spPr bwMode="auto">
            <a:xfrm>
              <a:off x="5338817" y="5368748"/>
              <a:ext cx="27403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1120768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308"/>
            <a:ext cx="9036496" cy="662473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2" y="1084467"/>
            <a:ext cx="1328749" cy="1351917"/>
          </a:xfrm>
          <a:prstGeom prst="rect">
            <a:avLst/>
          </a:prstGeom>
        </p:spPr>
      </p:pic>
      <p:pic>
        <p:nvPicPr>
          <p:cNvPr id="6" name="5 Imagen" descr="escudo_colomb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944" y="1088041"/>
            <a:ext cx="1224137" cy="1440122"/>
          </a:xfrm>
          <a:prstGeom prst="rect">
            <a:avLst/>
          </a:prstGeom>
        </p:spPr>
      </p:pic>
      <p:sp>
        <p:nvSpPr>
          <p:cNvPr id="16" name="977 Cuadro de texto"/>
          <p:cNvSpPr txBox="1">
            <a:spLocks noChangeArrowheads="1"/>
          </p:cNvSpPr>
          <p:nvPr/>
        </p:nvSpPr>
        <p:spPr bwMode="auto">
          <a:xfrm>
            <a:off x="218199" y="2506261"/>
            <a:ext cx="8657635" cy="6422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40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Old English Text MT" pitchFamily="66" charset="0"/>
                <a:cs typeface="Arial" pitchFamily="34" charset="0"/>
              </a:rPr>
              <a:t>Reconocimiento Especial a:</a:t>
            </a: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936 Cuadro de texto"/>
          <p:cNvSpPr txBox="1">
            <a:spLocks noChangeArrowheads="1"/>
          </p:cNvSpPr>
          <p:nvPr/>
        </p:nvSpPr>
        <p:spPr bwMode="auto">
          <a:xfrm>
            <a:off x="214378" y="3209337"/>
            <a:ext cx="8801651" cy="4393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Rounded MT Bold" pitchFamily="34" charset="0"/>
                <a:cs typeface="Arial" pitchFamily="34" charset="0"/>
              </a:rPr>
              <a:t>SONIA MILENA AMORTEGUI RUBIANO</a:t>
            </a:r>
            <a:endParaRPr kumimoji="0" lang="es-CO" sz="2400" b="1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317015" y="4496790"/>
            <a:ext cx="8460001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CO" sz="1100" dirty="0" smtClean="0">
                <a:solidFill>
                  <a:srgbClr val="000066"/>
                </a:solidFill>
                <a:latin typeface="Arial Narrow" pitchFamily="34" charset="0"/>
                <a:cs typeface="Arial" pitchFamily="34" charset="0"/>
              </a:rPr>
              <a:t>29 de noviembre de 2024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Narrow" pitchFamily="34" charset="0"/>
                <a:cs typeface="Arial" pitchFamily="34" charset="0"/>
              </a:rPr>
              <a:t> 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 cap="rnd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932 Cuadro de texto"/>
          <p:cNvSpPr txBox="1">
            <a:spLocks noChangeArrowheads="1"/>
          </p:cNvSpPr>
          <p:nvPr/>
        </p:nvSpPr>
        <p:spPr bwMode="auto">
          <a:xfrm>
            <a:off x="368714" y="4045115"/>
            <a:ext cx="8460001" cy="6336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600"/>
              </a:spcAft>
            </a:pPr>
            <a:r>
              <a:rPr lang="es-CO" sz="1400" dirty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Por su gran compromiso institucional, trabajo en equipo y asertividad </a:t>
            </a: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formativa.</a:t>
            </a:r>
          </a:p>
          <a:p>
            <a:pPr lvl="0" algn="ctr" fontAlgn="base">
              <a:spcBef>
                <a:spcPct val="0"/>
              </a:spcBef>
              <a:spcAft>
                <a:spcPts val="600"/>
              </a:spcAft>
            </a:pP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«Exaltación por buenos procesos pedagógicos y didácticos en aula»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931 Cuadro de texto"/>
          <p:cNvSpPr txBox="1">
            <a:spLocks noChangeArrowheads="1"/>
          </p:cNvSpPr>
          <p:nvPr/>
        </p:nvSpPr>
        <p:spPr bwMode="auto">
          <a:xfrm>
            <a:off x="198007" y="3655829"/>
            <a:ext cx="8801651" cy="3589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200" dirty="0" smtClean="0">
                <a:solidFill>
                  <a:srgbClr val="000066"/>
                </a:solidFill>
                <a:latin typeface="Lucida Calligraphy" pitchFamily="66" charset="0"/>
              </a:rPr>
              <a:t>C.C. 1.013.583.511 Bogotá D.C.</a:t>
            </a:r>
            <a:endParaRPr lang="es-CO" sz="1200" dirty="0" smtClean="0">
              <a:solidFill>
                <a:srgbClr val="000066"/>
              </a:solidFill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grpSp>
        <p:nvGrpSpPr>
          <p:cNvPr id="33" name="32 Grupo"/>
          <p:cNvGrpSpPr/>
          <p:nvPr/>
        </p:nvGrpSpPr>
        <p:grpSpPr>
          <a:xfrm>
            <a:off x="1643042" y="671382"/>
            <a:ext cx="6087240" cy="1842266"/>
            <a:chOff x="1643042" y="671382"/>
            <a:chExt cx="6087240" cy="1842266"/>
          </a:xfrm>
        </p:grpSpPr>
        <p:sp>
          <p:nvSpPr>
            <p:cNvPr id="34" name="930 Cuadro de texto"/>
            <p:cNvSpPr txBox="1">
              <a:spLocks noChangeArrowheads="1"/>
            </p:cNvSpPr>
            <p:nvPr/>
          </p:nvSpPr>
          <p:spPr bwMode="auto">
            <a:xfrm>
              <a:off x="1729490" y="671382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2200" b="1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El Consejo Directivo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931 Cuadro de texto"/>
            <p:cNvSpPr txBox="1">
              <a:spLocks noChangeArrowheads="1"/>
            </p:cNvSpPr>
            <p:nvPr/>
          </p:nvSpPr>
          <p:spPr bwMode="auto">
            <a:xfrm>
              <a:off x="1663768" y="2154675"/>
              <a:ext cx="6000792" cy="3589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000" dirty="0" smtClean="0">
                  <a:solidFill>
                    <a:srgbClr val="000066"/>
                  </a:solidFill>
                  <a:latin typeface="Lucida Calligraphy" pitchFamily="66" charset="0"/>
                </a:rPr>
                <a:t>Otorga</a:t>
              </a:r>
              <a:endParaRPr lang="es-CO" sz="20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  <p:sp>
          <p:nvSpPr>
            <p:cNvPr id="36" name="932 Cuadro de texto"/>
            <p:cNvSpPr txBox="1">
              <a:spLocks noChangeArrowheads="1"/>
            </p:cNvSpPr>
            <p:nvPr/>
          </p:nvSpPr>
          <p:spPr bwMode="auto">
            <a:xfrm>
              <a:off x="3148563" y="1763116"/>
              <a:ext cx="2989749" cy="34752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1200" b="0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San Vicente del Caguán - Caquetá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930 Cuadro de texto"/>
            <p:cNvSpPr txBox="1">
              <a:spLocks noChangeArrowheads="1"/>
            </p:cNvSpPr>
            <p:nvPr/>
          </p:nvSpPr>
          <p:spPr bwMode="auto">
            <a:xfrm>
              <a:off x="1643042" y="1020268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s-CO" sz="2200" b="1" dirty="0">
                  <a:solidFill>
                    <a:srgbClr val="000066"/>
                  </a:solidFill>
                  <a:latin typeface="Lucida Calligraphy" pitchFamily="66" charset="0"/>
                  <a:cs typeface="Arial" pitchFamily="34" charset="0"/>
                </a:rPr>
                <a:t>d</a:t>
              </a:r>
              <a:r>
                <a:rPr kumimoji="0" lang="es-CO" sz="2200" b="1" i="0" u="none" strike="noStrike" cap="none" normalizeH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 la Institución Educativa</a:t>
              </a:r>
              <a:endParaRPr kumimoji="0" lang="es-CO" sz="22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931 Cuadro de texto"/>
            <p:cNvSpPr txBox="1">
              <a:spLocks noChangeArrowheads="1"/>
            </p:cNvSpPr>
            <p:nvPr/>
          </p:nvSpPr>
          <p:spPr bwMode="auto">
            <a:xfrm>
              <a:off x="1711948" y="1326468"/>
              <a:ext cx="6000792" cy="43395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sz="2200" b="1" dirty="0" smtClean="0">
                  <a:solidFill>
                    <a:srgbClr val="000066"/>
                  </a:solidFill>
                  <a:latin typeface="Lucida Calligraphy" pitchFamily="66" charset="0"/>
                </a:rPr>
                <a:t>San Juan del Losada</a:t>
              </a:r>
              <a:endParaRPr lang="es-CO" sz="22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2329658" y="5060683"/>
            <a:ext cx="5749482" cy="735941"/>
            <a:chOff x="2329658" y="5368748"/>
            <a:chExt cx="5749482" cy="735941"/>
          </a:xfrm>
        </p:grpSpPr>
        <p:sp>
          <p:nvSpPr>
            <p:cNvPr id="40" name="39 Rectángulo"/>
            <p:cNvSpPr/>
            <p:nvPr/>
          </p:nvSpPr>
          <p:spPr>
            <a:xfrm>
              <a:off x="2392616" y="5368748"/>
              <a:ext cx="244233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Mg. Darío Murcia Lozada</a:t>
              </a:r>
              <a:endParaRPr lang="es-CO" sz="2000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1" name="40 Rectángulo"/>
            <p:cNvSpPr/>
            <p:nvPr/>
          </p:nvSpPr>
          <p:spPr>
            <a:xfrm>
              <a:off x="2498671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</a:t>
              </a:r>
              <a:r>
                <a:rPr lang="es-CO" sz="1100" dirty="0">
                  <a:solidFill>
                    <a:srgbClr val="000066"/>
                  </a:solidFill>
                  <a:latin typeface="Arial Narrow" pitchFamily="34" charset="0"/>
                </a:rPr>
                <a:t>17.659.231  Florencia - </a:t>
              </a:r>
              <a:r>
                <a:rPr lang="es-CO" sz="1100" dirty="0" smtClean="0">
                  <a:solidFill>
                    <a:srgbClr val="000066"/>
                  </a:solidFill>
                  <a:latin typeface="Arial Narrow" pitchFamily="34" charset="0"/>
                </a:rPr>
                <a:t>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2498670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Rector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3" name="884 Conector recto"/>
            <p:cNvSpPr>
              <a:spLocks noChangeShapeType="1"/>
            </p:cNvSpPr>
            <p:nvPr/>
          </p:nvSpPr>
          <p:spPr bwMode="auto">
            <a:xfrm>
              <a:off x="2329658" y="5368748"/>
              <a:ext cx="2600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43 Rectángulo"/>
            <p:cNvSpPr/>
            <p:nvPr/>
          </p:nvSpPr>
          <p:spPr>
            <a:xfrm>
              <a:off x="5198820" y="5368748"/>
              <a:ext cx="28803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Yuly Viviana Vargas Medina</a:t>
              </a:r>
              <a:endParaRPr lang="es-CO" sz="2000" b="1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5" name="44 Rectángulo"/>
            <p:cNvSpPr/>
            <p:nvPr/>
          </p:nvSpPr>
          <p:spPr>
            <a:xfrm>
              <a:off x="5507830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1.117.504.199  Florencia - 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5507829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Secretaria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7" name="884 Conector recto"/>
            <p:cNvSpPr>
              <a:spLocks noChangeShapeType="1"/>
            </p:cNvSpPr>
            <p:nvPr/>
          </p:nvSpPr>
          <p:spPr bwMode="auto">
            <a:xfrm>
              <a:off x="5338817" y="5368748"/>
              <a:ext cx="27403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13002783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</TotalTime>
  <Words>640</Words>
  <Application>Microsoft Office PowerPoint</Application>
  <PresentationFormat>Presentación en pantalla (4:3)</PresentationFormat>
  <Paragraphs>135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mariojovensarria@gmail.com</dc:creator>
  <cp:lastModifiedBy>Usuario</cp:lastModifiedBy>
  <cp:revision>59</cp:revision>
  <cp:lastPrinted>2024-11-25T12:59:05Z</cp:lastPrinted>
  <dcterms:created xsi:type="dcterms:W3CDTF">2018-12-10T00:19:08Z</dcterms:created>
  <dcterms:modified xsi:type="dcterms:W3CDTF">2024-11-25T13:10:11Z</dcterms:modified>
</cp:coreProperties>
</file>